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88" r:id="rId2"/>
    <p:sldMasterId id="2147483676" r:id="rId3"/>
    <p:sldMasterId id="2147483664" r:id="rId4"/>
  </p:sldMasterIdLst>
  <p:notesMasterIdLst>
    <p:notesMasterId r:id="rId36"/>
  </p:notesMasterIdLst>
  <p:sldIdLst>
    <p:sldId id="260" r:id="rId5"/>
    <p:sldId id="306" r:id="rId6"/>
    <p:sldId id="273" r:id="rId7"/>
    <p:sldId id="274" r:id="rId8"/>
    <p:sldId id="277" r:id="rId9"/>
    <p:sldId id="278" r:id="rId10"/>
    <p:sldId id="258" r:id="rId11"/>
    <p:sldId id="307" r:id="rId12"/>
    <p:sldId id="264" r:id="rId13"/>
    <p:sldId id="284" r:id="rId14"/>
    <p:sldId id="283" r:id="rId15"/>
    <p:sldId id="287" r:id="rId16"/>
    <p:sldId id="303" r:id="rId17"/>
    <p:sldId id="289" r:id="rId18"/>
    <p:sldId id="304" r:id="rId19"/>
    <p:sldId id="308" r:id="rId20"/>
    <p:sldId id="309" r:id="rId21"/>
    <p:sldId id="310" r:id="rId22"/>
    <p:sldId id="311" r:id="rId23"/>
    <p:sldId id="312" r:id="rId24"/>
    <p:sldId id="317" r:id="rId25"/>
    <p:sldId id="313" r:id="rId26"/>
    <p:sldId id="314" r:id="rId27"/>
    <p:sldId id="315" r:id="rId28"/>
    <p:sldId id="316" r:id="rId29"/>
    <p:sldId id="318" r:id="rId30"/>
    <p:sldId id="320" r:id="rId31"/>
    <p:sldId id="321" r:id="rId32"/>
    <p:sldId id="322" r:id="rId33"/>
    <p:sldId id="319" r:id="rId34"/>
    <p:sldId id="323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14690"/>
    <a:srgbClr val="13468F"/>
    <a:srgbClr val="144489"/>
    <a:srgbClr val="134183"/>
    <a:srgbClr val="143078"/>
    <a:srgbClr val="182678"/>
    <a:srgbClr val="25457D"/>
    <a:srgbClr val="003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333" autoAdjust="0"/>
  </p:normalViewPr>
  <p:slideViewPr>
    <p:cSldViewPr snapToGrid="0" snapToObjects="1">
      <p:cViewPr varScale="1">
        <p:scale>
          <a:sx n="80" d="100"/>
          <a:sy n="80" d="100"/>
        </p:scale>
        <p:origin x="120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08A24-3908-FD4C-A1B5-D241FD2225EA}" type="datetimeFigureOut">
              <a:rPr lang="fr-FR" smtClean="0"/>
              <a:t>19/01/2022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0BDCF-F4C7-6443-9135-F711457E38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668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bsproject.com/fr/download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 première diapo fait très chargée ? Puis-je enlever ou diminuer certain</a:t>
            </a:r>
            <a:r>
              <a:rPr lang="fr-FR" baseline="0" dirty="0" smtClean="0"/>
              <a:t>s logos ?</a:t>
            </a:r>
          </a:p>
          <a:p>
            <a:endParaRPr lang="fr-FR" baseline="0" dirty="0" smtClean="0"/>
          </a:p>
          <a:p>
            <a:r>
              <a:rPr lang="fr-FR" baseline="0" dirty="0" smtClean="0"/>
              <a:t>Penser à ajouter se photo si pas de webcam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0BDCF-F4C7-6443-9135-F711457E385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3906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0BDCF-F4C7-6443-9135-F711457E385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279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0BDCF-F4C7-6443-9135-F711457E385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005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https://obsproject.com/fr/download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0BDCF-F4C7-6443-9135-F711457E385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2857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0BDCF-F4C7-6443-9135-F711457E385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4149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0BDCF-F4C7-6443-9135-F711457E385B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25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0BDCF-F4C7-6443-9135-F711457E385B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000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arithmetic mean of the most widely separated frequencies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and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2, within the range of three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times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1, at which the magnitude of the acoustic pressure spectrum is 3 dB below the peak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magnitude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0BDCF-F4C7-6443-9135-F711457E385B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4918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err="1"/>
              <a:t>Idea</a:t>
            </a:r>
            <a:r>
              <a:rPr lang="fr-FR" baseline="0" dirty="0"/>
              <a:t>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0BDCF-F4C7-6443-9135-F711457E385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0956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0BDCF-F4C7-6443-9135-F711457E385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8871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Expliquer le not </a:t>
            </a:r>
            <a:r>
              <a:rPr lang="fr-FR" dirty="0" err="1" smtClean="0"/>
              <a:t>found</a:t>
            </a:r>
            <a:r>
              <a:rPr lang="fr-FR" dirty="0" smtClean="0"/>
              <a:t>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0BDCF-F4C7-6443-9135-F711457E385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7007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Est-ce un problème si les références n’apparaissent</a:t>
            </a:r>
            <a:r>
              <a:rPr lang="fr-FR" baseline="0" dirty="0" smtClean="0"/>
              <a:t> pas dans le même ordre que dans le </a:t>
            </a:r>
            <a:r>
              <a:rPr lang="fr-FR" baseline="0" dirty="0" err="1" smtClean="0"/>
              <a:t>proceeding</a:t>
            </a:r>
            <a:r>
              <a:rPr lang="fr-FR" baseline="0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0BDCF-F4C7-6443-9135-F711457E385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159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0BDCF-F4C7-6443-9135-F711457E385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593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0BDCF-F4C7-6443-9135-F711457E385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726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0BDCF-F4C7-6443-9135-F711457E385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8954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0BDCF-F4C7-6443-9135-F711457E385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807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0517A-BA7B-4E45-8AE3-B11BA1AABF66}" type="datetime1">
              <a:rPr lang="fr-FR" smtClean="0"/>
              <a:t>19/01/2022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609600" y="687233"/>
            <a:ext cx="109728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4323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0A0C2-4D33-490E-BCCA-2BB84B62F6EE}" type="datetime1">
              <a:rPr lang="fr-FR" smtClean="0"/>
              <a:t>19/01/2022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E06AE-3154-462F-B93F-EF0A82149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2517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E5CDE-F997-4966-9172-B7EA62EFCA77}" type="datetime1">
              <a:rPr lang="fr-FR" smtClean="0"/>
              <a:t>19/01/2022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E06AE-3154-462F-B93F-EF0A82149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5577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B35CF-DAD8-4999-A287-5A3972DFA1FF}" type="datetime1">
              <a:rPr lang="fr-FR" smtClean="0"/>
              <a:t>19/01/2022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E06AE-3154-462F-B93F-EF0A82149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4884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C1EFC-7E00-40AD-818D-699775F18DF8}" type="datetime1">
              <a:rPr lang="fr-FR" smtClean="0"/>
              <a:t>19/01/2022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E06AE-3154-462F-B93F-EF0A82149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818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A97AB-9CDF-4408-A46F-7736B6CBC371}" type="datetime1">
              <a:rPr lang="fr-FR" smtClean="0"/>
              <a:t>19/01/2022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E06AE-3154-462F-B93F-EF0A82149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32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3193-AA05-4A63-870B-FA86DEAAC9DF}" type="datetime1">
              <a:rPr lang="fr-FR" smtClean="0"/>
              <a:t>19/01/2022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3038-469B-4707-A6F7-3090BE30A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58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FD890-A81A-452F-9A99-77D973DA4175}" type="datetime1">
              <a:rPr lang="fr-FR" smtClean="0"/>
              <a:t>19/01/2022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3038-469B-4707-A6F7-3090BE30A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17534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6676-27AF-4090-A1BC-A4F7DCFA7B2F}" type="datetime1">
              <a:rPr lang="fr-FR" smtClean="0"/>
              <a:t>19/01/2022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3038-469B-4707-A6F7-3090BE30A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58486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F0F5-DAB2-4320-BCE3-51B320E659FF}" type="datetime1">
              <a:rPr lang="fr-FR" smtClean="0"/>
              <a:t>19/01/2022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3038-469B-4707-A6F7-3090BE30A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3903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FE4-B073-4C69-AB82-8FA3657F8712}" type="datetime1">
              <a:rPr lang="fr-FR" smtClean="0"/>
              <a:t>19/01/2022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3038-469B-4707-A6F7-3090BE30A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743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B602-77A6-440D-8B99-691F2B37B922}" type="datetime1">
              <a:rPr lang="fr-FR" smtClean="0"/>
              <a:t>19/01/2022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8025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C36C-37E3-4D5B-8803-DCDEFF2069BD}" type="datetime1">
              <a:rPr lang="fr-FR" smtClean="0"/>
              <a:t>19/01/2022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3038-469B-4707-A6F7-3090BE30A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740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88DBA-EB6B-4842-8F89-36736753E643}" type="datetime1">
              <a:rPr lang="fr-FR" smtClean="0"/>
              <a:t>19/01/2022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3038-469B-4707-A6F7-3090BE30A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611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B1D1C-D092-4E80-B74D-81D831D6AF2E}" type="datetime1">
              <a:rPr lang="fr-FR" smtClean="0"/>
              <a:t>19/01/2022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3038-469B-4707-A6F7-3090BE30A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06829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80D0-9684-4FD6-98B7-42577A7A6668}" type="datetime1">
              <a:rPr lang="fr-FR" smtClean="0"/>
              <a:t>19/01/2022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3038-469B-4707-A6F7-3090BE30A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9168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B7691-94E5-43DE-B7D7-214B9EBBF2F8}" type="datetime1">
              <a:rPr lang="fr-FR" smtClean="0"/>
              <a:t>19/01/2022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3038-469B-4707-A6F7-3090BE30A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92647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085DA-AC74-407E-ABFD-2E38FDCA7A69}" type="datetime1">
              <a:rPr lang="fr-FR" smtClean="0"/>
              <a:t>19/01/2022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F3038-469B-4707-A6F7-3090BE30A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3632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ECE4-6D47-446B-9288-C964AC02CFF0}" type="datetime1">
              <a:rPr lang="fr-FR" smtClean="0"/>
              <a:t>19/01/2022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609600" y="5876131"/>
            <a:ext cx="10972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23136-A85E-4346-9EF0-377FEC3FB9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93152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C3D6-C097-49F6-A222-A0D32DAB933D}" type="datetime1">
              <a:rPr lang="fr-FR" smtClean="0"/>
              <a:t>19/01/2022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609600" y="5876131"/>
            <a:ext cx="10972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23136-A85E-4346-9EF0-377FEC3FB9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34860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40B42-1E06-4BD4-B6A0-E4CACFD8620D}" type="datetime1">
              <a:rPr lang="fr-FR" smtClean="0"/>
              <a:t>19/01/2022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609600" y="5876131"/>
            <a:ext cx="10972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23136-A85E-4346-9EF0-377FEC3FB9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3546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A7ACF-7064-42AC-9E50-150D4549398F}" type="datetime1">
              <a:rPr lang="fr-FR" smtClean="0"/>
              <a:t>19/01/2022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609600" y="5876131"/>
            <a:ext cx="10972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23136-A85E-4346-9EF0-377FEC3FB9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286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9" y="2339164"/>
            <a:ext cx="3932238" cy="3529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C47DD-2517-4059-8E84-BA8374BF9867}" type="datetime1">
              <a:rPr lang="fr-FR" smtClean="0"/>
              <a:t>19/01/2022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838201" y="1108356"/>
            <a:ext cx="3933825" cy="106242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26883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A4EDD-FF0C-4A3D-8251-245648FF1BC6}" type="datetime1">
              <a:rPr lang="fr-FR" smtClean="0"/>
              <a:t>19/01/2022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609600" y="5876131"/>
            <a:ext cx="10972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23136-A85E-4346-9EF0-377FEC3FB9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9994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EA08-7918-4200-A8BB-8114E9A7E89C}" type="datetime1">
              <a:rPr lang="fr-FR" smtClean="0"/>
              <a:t>19/01/2022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609600" y="5876131"/>
            <a:ext cx="10972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23136-A85E-4346-9EF0-377FEC3FB9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84490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CC5D-804D-4F80-905B-B91A3C51E1BE}" type="datetime1">
              <a:rPr lang="fr-FR" smtClean="0"/>
              <a:t>19/01/2022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609600" y="5876131"/>
            <a:ext cx="10972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23136-A85E-4346-9EF0-377FEC3FB9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871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8ACBF-1E14-4B00-8100-F8F1E2E33908}" type="datetime1">
              <a:rPr lang="fr-FR" smtClean="0"/>
              <a:t>19/01/2022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609600" y="5876131"/>
            <a:ext cx="10972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23136-A85E-4346-9EF0-377FEC3FB9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45698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F899-93D8-4E84-9528-FE2AE474F2FB}" type="datetime1">
              <a:rPr lang="fr-FR" smtClean="0"/>
              <a:t>19/01/2022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609600" y="5876131"/>
            <a:ext cx="10972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23136-A85E-4346-9EF0-377FEC3FB9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16210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DFE0F-E19D-40B2-A3C0-36A8E02A4657}" type="datetime1">
              <a:rPr lang="fr-FR" smtClean="0"/>
              <a:t>19/01/2022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609600" y="5876131"/>
            <a:ext cx="10972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23136-A85E-4346-9EF0-377FEC3FB9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40145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CDAC9-832E-4134-90CE-2631EDC7070A}" type="datetime1">
              <a:rPr lang="fr-FR" smtClean="0"/>
              <a:t>19/01/2022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609600" y="5876131"/>
            <a:ext cx="10972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23136-A85E-4346-9EF0-377FEC3FB9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0702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E112B-8539-409E-B039-E6FE66AB3588}" type="datetime1">
              <a:rPr lang="fr-FR" smtClean="0"/>
              <a:t>19/01/2022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E06AE-3154-462F-B93F-EF0A82149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5745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04AD-009C-474D-AFBC-AF3F0D3BC8CF}" type="datetime1">
              <a:rPr lang="fr-FR" smtClean="0"/>
              <a:t>19/01/2022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E06AE-3154-462F-B93F-EF0A82149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46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4D2B3-2073-4C15-87C7-3C97CB7C8456}" type="datetime1">
              <a:rPr lang="fr-FR" smtClean="0"/>
              <a:t>19/01/2022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E06AE-3154-462F-B93F-EF0A82149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9719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2424-CDC7-412D-8057-F44250F78696}" type="datetime1">
              <a:rPr lang="fr-FR" smtClean="0"/>
              <a:t>19/01/2022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E06AE-3154-462F-B93F-EF0A82149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54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8F2B2-F781-4C83-B008-D29451D95E43}" type="datetime1">
              <a:rPr lang="fr-FR" smtClean="0"/>
              <a:t>19/01/2022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E06AE-3154-462F-B93F-EF0A82149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4876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1563D-A24B-41D0-8685-817B51FDBAFB}" type="datetime1">
              <a:rPr lang="fr-FR" smtClean="0"/>
              <a:t>19/01/2022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E06AE-3154-462F-B93F-EF0A82149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88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0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D9A38-24BF-45DE-81F4-F823DD3AB4E2}" type="datetime1">
              <a:rPr lang="fr-FR" smtClean="0"/>
              <a:t>19/01/2022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57A44-4D2E-3546-8A94-A147F5BFDC69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>
            <a:off x="1979712" y="16260"/>
            <a:ext cx="0" cy="533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9"/>
          <p:cNvSpPr txBox="1"/>
          <p:nvPr/>
        </p:nvSpPr>
        <p:spPr>
          <a:xfrm>
            <a:off x="1993368" y="88875"/>
            <a:ext cx="788215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dirty="0" smtClean="0">
                <a:solidFill>
                  <a:schemeClr val="tx1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Medical Imaging Research Laboratory</a:t>
            </a:r>
            <a:endParaRPr lang="fr-FR" sz="2100" dirty="0" smtClean="0">
              <a:solidFill>
                <a:schemeClr val="tx1"/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sz="1400" i="1" dirty="0" smtClean="0">
                <a:solidFill>
                  <a:schemeClr val="tx1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www.creatis.insa-lyon.fr</a:t>
            </a:r>
            <a:endParaRPr lang="fr-FR" sz="1400" i="1" dirty="0">
              <a:solidFill>
                <a:schemeClr val="tx1"/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61"/>
            <a:ext cx="1892745" cy="44797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2" r="4332" b="7485"/>
          <a:stretch/>
        </p:blipFill>
        <p:spPr>
          <a:xfrm>
            <a:off x="10616467" y="59675"/>
            <a:ext cx="1381127" cy="689342"/>
          </a:xfrm>
          <a:prstGeom prst="rect">
            <a:avLst/>
          </a:prstGeom>
        </p:spPr>
      </p:pic>
      <p:cxnSp>
        <p:nvCxnSpPr>
          <p:cNvPr id="16" name="Connecteur droit 11"/>
          <p:cNvCxnSpPr/>
          <p:nvPr userDrawn="1"/>
        </p:nvCxnSpPr>
        <p:spPr>
          <a:xfrm>
            <a:off x="1979712" y="16260"/>
            <a:ext cx="0" cy="5334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 userDrawn="1"/>
        </p:nvCxnSpPr>
        <p:spPr>
          <a:xfrm>
            <a:off x="1921843" y="32595"/>
            <a:ext cx="0" cy="687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29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57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F5787-219C-4844-B9B9-2E14FAFB8452}" type="datetime1">
              <a:rPr lang="fr-FR" smtClean="0"/>
              <a:t>19/01/2022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E06AE-3154-462F-B93F-EF0A821497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219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FE630-138D-49E9-8409-BE1A6BB1EF4D}" type="datetime1">
              <a:rPr lang="fr-FR" smtClean="0"/>
              <a:t>19/01/2022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F3038-469B-4707-A6F7-3090BE30A8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4994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C3A28-B617-4AF2-93DC-CA0A047BBDCD}" type="datetime1">
              <a:rPr lang="fr-FR" smtClean="0"/>
              <a:t>19/01/2022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23136-A85E-4346-9EF0-377FEC3FB9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632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5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6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2.JPG"/><Relationship Id="rId5" Type="http://schemas.openxmlformats.org/officeDocument/2006/relationships/image" Target="../media/image21.wmf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2255323" y="1084855"/>
            <a:ext cx="8982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DEVELOPMENT OF AN EXPERIMENTAL SETUP FOR SAFETY ASSESSMENTS OF NEW ULTRASOUND IMAGING MODES</a:t>
            </a:r>
            <a:endParaRPr lang="fr-FR" sz="28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1929761" y="2365630"/>
            <a:ext cx="2433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Adeline Bernard</a:t>
            </a:r>
            <a:r>
              <a:rPr lang="en-US" baseline="30000" dirty="0"/>
              <a:t>1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/>
              <a:t>Hervé Liebgott</a:t>
            </a:r>
            <a:r>
              <a:rPr lang="en-US" baseline="30000" dirty="0"/>
              <a:t>1</a:t>
            </a:r>
            <a:r>
              <a:rPr lang="en-US" dirty="0"/>
              <a:t>, </a:t>
            </a:r>
          </a:p>
          <a:p>
            <a:r>
              <a:rPr lang="en-US" dirty="0"/>
              <a:t>Pauline Muleki-Seya</a:t>
            </a:r>
            <a:r>
              <a:rPr lang="en-US" baseline="30000" dirty="0"/>
              <a:t>1</a:t>
            </a:r>
            <a:r>
              <a:rPr lang="en-US" dirty="0"/>
              <a:t>, </a:t>
            </a:r>
          </a:p>
          <a:p>
            <a:r>
              <a:rPr lang="en-US" dirty="0" smtClean="0"/>
              <a:t>Lorena </a:t>
            </a:r>
            <a:r>
              <a:rPr lang="en-US" dirty="0"/>
              <a:t>Petrusca</a:t>
            </a:r>
            <a:r>
              <a:rPr lang="en-US" baseline="30000" dirty="0"/>
              <a:t>1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Emmanuel Roux</a:t>
            </a:r>
            <a:r>
              <a:rPr lang="en-US" baseline="30000" dirty="0" smtClean="0"/>
              <a:t>1</a:t>
            </a:r>
            <a:r>
              <a:rPr lang="en-US" dirty="0" smtClean="0"/>
              <a:t>,</a:t>
            </a:r>
          </a:p>
          <a:p>
            <a:r>
              <a:rPr lang="en-US" dirty="0" smtClean="0"/>
              <a:t>Matthieu Toulemonde</a:t>
            </a:r>
            <a:r>
              <a:rPr lang="en-US" baseline="30000" dirty="0" smtClean="0"/>
              <a:t>2</a:t>
            </a:r>
            <a:r>
              <a:rPr lang="en-US" dirty="0" smtClean="0"/>
              <a:t>,</a:t>
            </a:r>
          </a:p>
          <a:p>
            <a:r>
              <a:rPr lang="en-US" dirty="0" smtClean="0"/>
              <a:t>François Varray</a:t>
            </a:r>
            <a:r>
              <a:rPr lang="en-US" baseline="30000" dirty="0" smtClean="0"/>
              <a:t>1</a:t>
            </a:r>
            <a:r>
              <a:rPr lang="en-US" dirty="0" smtClean="0"/>
              <a:t>,</a:t>
            </a:r>
          </a:p>
          <a:p>
            <a:r>
              <a:rPr lang="en-US" dirty="0" smtClean="0"/>
              <a:t>Didier </a:t>
            </a:r>
            <a:r>
              <a:rPr lang="en-US" dirty="0"/>
              <a:t>Vray</a:t>
            </a:r>
            <a:r>
              <a:rPr lang="en-US" baseline="30000" dirty="0"/>
              <a:t>1</a:t>
            </a:r>
            <a:r>
              <a:rPr lang="en-US" dirty="0"/>
              <a:t>, </a:t>
            </a:r>
          </a:p>
          <a:p>
            <a:endParaRPr lang="en-US" dirty="0" smtClean="0"/>
          </a:p>
          <a:p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4254925" y="4267782"/>
            <a:ext cx="72102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aseline="30000" dirty="0" smtClean="0"/>
              <a:t>1 </a:t>
            </a:r>
            <a:r>
              <a:rPr lang="en-US" sz="1600" dirty="0" err="1" smtClean="0"/>
              <a:t>Univ</a:t>
            </a:r>
            <a:r>
              <a:rPr lang="en-US" sz="1600" dirty="0" smtClean="0"/>
              <a:t> Lyon, CREATIS, France</a:t>
            </a:r>
          </a:p>
          <a:p>
            <a:r>
              <a:rPr lang="en-US" sz="1600" baseline="30000" dirty="0" smtClean="0"/>
              <a:t>2</a:t>
            </a:r>
            <a:r>
              <a:rPr lang="en-US" sz="1600" dirty="0" smtClean="0"/>
              <a:t> </a:t>
            </a:r>
            <a:r>
              <a:rPr lang="fr-FR" sz="1600" dirty="0" err="1"/>
              <a:t>Department</a:t>
            </a:r>
            <a:r>
              <a:rPr lang="fr-FR" sz="1600" dirty="0"/>
              <a:t> of </a:t>
            </a:r>
            <a:r>
              <a:rPr lang="fr-FR" sz="1600" dirty="0" err="1"/>
              <a:t>Bioengineering</a:t>
            </a:r>
            <a:r>
              <a:rPr lang="fr-FR" sz="1600" dirty="0"/>
              <a:t>, Imperial </a:t>
            </a:r>
            <a:r>
              <a:rPr lang="fr-FR" sz="1600" dirty="0" err="1"/>
              <a:t>College</a:t>
            </a:r>
            <a:r>
              <a:rPr lang="fr-FR" sz="1600" dirty="0"/>
              <a:t> London, </a:t>
            </a:r>
            <a:r>
              <a:rPr lang="fr-FR" sz="1600" dirty="0" smtClean="0"/>
              <a:t>United </a:t>
            </a:r>
            <a:r>
              <a:rPr lang="fr-FR" sz="1600" dirty="0" err="1"/>
              <a:t>Kingdom</a:t>
            </a:r>
            <a:endParaRPr lang="fr-FR" sz="1600" dirty="0"/>
          </a:p>
        </p:txBody>
      </p:sp>
      <p:cxnSp>
        <p:nvCxnSpPr>
          <p:cNvPr id="21" name="Connecteur droit 20"/>
          <p:cNvCxnSpPr/>
          <p:nvPr/>
        </p:nvCxnSpPr>
        <p:spPr>
          <a:xfrm>
            <a:off x="4209582" y="2279518"/>
            <a:ext cx="0" cy="220211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5780586" y="2919174"/>
            <a:ext cx="6660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This </a:t>
            </a:r>
            <a:r>
              <a:rPr lang="fr-FR" sz="1600" i="1" dirty="0" err="1"/>
              <a:t>material</a:t>
            </a:r>
            <a:r>
              <a:rPr lang="fr-FR" sz="1600" i="1" dirty="0"/>
              <a:t> </a:t>
            </a:r>
            <a:r>
              <a:rPr lang="fr-FR" sz="1600" i="1" dirty="0" err="1"/>
              <a:t>is</a:t>
            </a:r>
            <a:r>
              <a:rPr lang="fr-FR" sz="1600" i="1" dirty="0"/>
              <a:t> </a:t>
            </a:r>
            <a:r>
              <a:rPr lang="fr-FR" sz="1600" i="1" dirty="0" err="1"/>
              <a:t>based</a:t>
            </a:r>
            <a:r>
              <a:rPr lang="fr-FR" sz="1600" i="1" dirty="0"/>
              <a:t> </a:t>
            </a:r>
            <a:r>
              <a:rPr lang="fr-FR" sz="1600" i="1" dirty="0" err="1"/>
              <a:t>upon</a:t>
            </a:r>
            <a:r>
              <a:rPr lang="fr-FR" sz="1600" i="1" dirty="0"/>
              <a:t> </a:t>
            </a:r>
            <a:r>
              <a:rPr lang="fr-FR" sz="1600" i="1" dirty="0" err="1"/>
              <a:t>work</a:t>
            </a:r>
            <a:r>
              <a:rPr lang="fr-FR" sz="1600" i="1" dirty="0"/>
              <a:t> </a:t>
            </a:r>
            <a:r>
              <a:rPr lang="fr-FR" sz="1600" i="1" dirty="0" err="1"/>
              <a:t>done</a:t>
            </a:r>
            <a:r>
              <a:rPr lang="fr-FR" sz="1600" i="1" dirty="0"/>
              <a:t> on the </a:t>
            </a:r>
            <a:r>
              <a:rPr lang="fr-FR" sz="1600" i="1" dirty="0" err="1"/>
              <a:t>PILoT</a:t>
            </a:r>
            <a:r>
              <a:rPr lang="fr-FR" sz="1600" i="1" dirty="0"/>
              <a:t> </a:t>
            </a:r>
            <a:r>
              <a:rPr lang="fr-FR" sz="1600" i="1" dirty="0" err="1"/>
              <a:t>facility</a:t>
            </a:r>
            <a:r>
              <a:rPr lang="fr-FR" sz="1600" i="1" dirty="0"/>
              <a:t> </a:t>
            </a:r>
            <a:endParaRPr lang="fr-FR" sz="1600" i="1" dirty="0" smtClean="0"/>
          </a:p>
          <a:p>
            <a:r>
              <a:rPr lang="fr-FR" sz="1600" i="1" dirty="0" smtClean="0"/>
              <a:t>(</a:t>
            </a:r>
            <a:r>
              <a:rPr lang="fr-FR" sz="1600" i="1" dirty="0" err="1"/>
              <a:t>PILoT</a:t>
            </a:r>
            <a:r>
              <a:rPr lang="fr-FR" sz="1600" i="1" dirty="0"/>
              <a:t>, INSA LYON, Bât. Blaise Pascal, 7 Av. Jean Capelle 69621 Villeurbanne)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584" y="4672532"/>
            <a:ext cx="5780629" cy="185855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361" y="2419358"/>
            <a:ext cx="988316" cy="339782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1</a:t>
            </a:fld>
            <a:endParaRPr lang="fr-FR"/>
          </a:p>
        </p:txBody>
      </p:sp>
      <p:pic>
        <p:nvPicPr>
          <p:cNvPr id="5" name="Image 8" descr="CN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78" y="2731383"/>
            <a:ext cx="456579" cy="456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0" descr="inserm + 8Institut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8" y="2354726"/>
            <a:ext cx="1133060" cy="310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78" y="3880237"/>
            <a:ext cx="848917" cy="432948"/>
          </a:xfrm>
          <a:prstGeom prst="rect">
            <a:avLst/>
          </a:prstGeom>
        </p:spPr>
      </p:pic>
      <p:pic>
        <p:nvPicPr>
          <p:cNvPr id="23" name="Image 11" descr="logo_Lyon1partiel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78" y="3296385"/>
            <a:ext cx="626086" cy="44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086" y="1782180"/>
            <a:ext cx="1908313" cy="42765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358" y="2221168"/>
            <a:ext cx="1521228" cy="152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3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26"/>
    </mc:Choice>
    <mc:Fallback xmlns="">
      <p:transition spd="slow" advTm="2892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731838"/>
            <a:ext cx="10972800" cy="1143000"/>
          </a:xfrm>
        </p:spPr>
        <p:txBody>
          <a:bodyPr>
            <a:noAutofit/>
          </a:bodyPr>
          <a:lstStyle/>
          <a:p>
            <a:r>
              <a:rPr lang="fr-F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MATERIALS AND METHOD </a:t>
            </a:r>
            <a:r>
              <a:rPr lang="fr-F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– PROCEDURE ACCORDING TO STANDARDS</a:t>
            </a:r>
            <a:endParaRPr lang="fr-FR" sz="32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4633" y="1886874"/>
            <a:ext cx="10972800" cy="507429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For non scanning application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78531" y="2408125"/>
            <a:ext cx="3073684" cy="183002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1: beam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axis</a:t>
            </a:r>
            <a:endParaRPr lang="en-US" sz="2000" b="1" dirty="0">
              <a:ln w="0"/>
              <a:solidFill>
                <a:srgbClr val="11469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Acquire three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1D scans in the lateral dimension at three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depths to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find 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the axis of the ultrasound beam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3362609" y="3158155"/>
            <a:ext cx="560137" cy="21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922746" y="2512852"/>
            <a:ext cx="4803541" cy="128741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2: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ISPTA </a:t>
            </a:r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and depth Z3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ISPTA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along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the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beam axis.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Find the  depth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Z3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corresponds to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the maximum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ISPTA.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96818" y="2540770"/>
            <a:ext cx="2206439" cy="1259492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3: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MI</a:t>
            </a:r>
            <a:endParaRPr lang="en-US" sz="2000" b="1" dirty="0">
              <a:ln w="0"/>
              <a:solidFill>
                <a:srgbClr val="11469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MI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depth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</a:t>
            </a:r>
            <a:r>
              <a:rPr lang="en-US" sz="1600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  <a:r>
              <a:rPr lang="en-US" sz="1600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sz="1600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10400313" y="3800262"/>
            <a:ext cx="7420" cy="7378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932003" y="4531180"/>
            <a:ext cx="2650397" cy="204065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4: Beam exit area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Acquire 1D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scan in lateral and elevation. </a:t>
            </a:r>
            <a:endParaRPr lang="en-US" dirty="0" smtClean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an area and an associated depth </a:t>
            </a:r>
            <a:r>
              <a:rPr lang="en-US" b="1" dirty="0" err="1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Zbp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8458199" y="5523653"/>
            <a:ext cx="47380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621295" y="4592442"/>
            <a:ext cx="4836904" cy="18972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5: Measurement and calculation of the sound power level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P3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Acquire a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2D scan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at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depth </a:t>
            </a:r>
            <a:r>
              <a:rPr lang="en-US" b="1" dirty="0" err="1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Zbp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en-US" dirty="0" smtClean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Integrate intensities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to obtain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power P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en-US" b="1" dirty="0" smtClean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power 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P3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as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 function of the depth.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4633" y="4994494"/>
            <a:ext cx="2574591" cy="105831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6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TI calculation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TI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as a function of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P3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8736680" y="3171978"/>
            <a:ext cx="560137" cy="21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3115313" y="5523653"/>
            <a:ext cx="47380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10</a:t>
            </a:fld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066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936"/>
    </mc:Choice>
    <mc:Fallback xmlns="">
      <p:transition spd="slow" advTm="85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67" y="1628294"/>
            <a:ext cx="6775945" cy="476387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575427"/>
            <a:ext cx="10972800" cy="1143000"/>
          </a:xfrm>
        </p:spPr>
        <p:txBody>
          <a:bodyPr>
            <a:normAutofit/>
          </a:bodyPr>
          <a:lstStyle/>
          <a:p>
            <a:r>
              <a:rPr lang="fr-F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MATERIALS AND METHOD </a:t>
            </a:r>
            <a:r>
              <a:rPr lang="fr-F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– DATA ACQUISITION</a:t>
            </a:r>
            <a:endParaRPr lang="fr-FR" sz="32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-573906" y="1551159"/>
            <a:ext cx="5281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 smtClean="0"/>
              <a:t>Acquisition of the </a:t>
            </a:r>
            <a:r>
              <a:rPr lang="fr-FR" b="1" u="sng" dirty="0" err="1" smtClean="0"/>
              <a:t>complete</a:t>
            </a:r>
            <a:r>
              <a:rPr lang="fr-FR" b="1" u="sng" dirty="0" smtClean="0"/>
              <a:t> pressure </a:t>
            </a:r>
            <a:r>
              <a:rPr lang="fr-FR" b="1" u="sng" dirty="0" err="1" smtClean="0"/>
              <a:t>field</a:t>
            </a:r>
            <a:r>
              <a:rPr lang="fr-FR" b="1" u="sng" dirty="0" smtClean="0"/>
              <a:t> </a:t>
            </a:r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904579"/>
              </p:ext>
            </p:extLst>
          </p:nvPr>
        </p:nvGraphicFramePr>
        <p:xfrm>
          <a:off x="385012" y="2180093"/>
          <a:ext cx="3364028" cy="219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620">
                  <a:extLst>
                    <a:ext uri="{9D8B030D-6E8A-4147-A177-3AD203B41FA5}">
                      <a16:colId xmlns:a16="http://schemas.microsoft.com/office/drawing/2014/main" val="1757391220"/>
                    </a:ext>
                  </a:extLst>
                </a:gridCol>
                <a:gridCol w="1170432">
                  <a:extLst>
                    <a:ext uri="{9D8B030D-6E8A-4147-A177-3AD203B41FA5}">
                      <a16:colId xmlns:a16="http://schemas.microsoft.com/office/drawing/2014/main" val="1663909494"/>
                    </a:ext>
                  </a:extLst>
                </a:gridCol>
                <a:gridCol w="950976">
                  <a:extLst>
                    <a:ext uri="{9D8B030D-6E8A-4147-A177-3AD203B41FA5}">
                      <a16:colId xmlns:a16="http://schemas.microsoft.com/office/drawing/2014/main" val="2968553580"/>
                    </a:ext>
                  </a:extLst>
                </a:gridCol>
              </a:tblGrid>
              <a:tr h="226561">
                <a:tc>
                  <a:txBody>
                    <a:bodyPr/>
                    <a:lstStyle/>
                    <a:p>
                      <a:r>
                        <a:rPr lang="fr-FR" dirty="0" smtClean="0"/>
                        <a:t>Dimension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Length</a:t>
                      </a:r>
                      <a:r>
                        <a:rPr lang="fr-FR" dirty="0" smtClean="0"/>
                        <a:t> (mm)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Step</a:t>
                      </a:r>
                      <a:r>
                        <a:rPr lang="fr-FR" dirty="0" smtClean="0"/>
                        <a:t> (mm)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2012943"/>
                  </a:ext>
                </a:extLst>
              </a:tr>
              <a:tr h="359835">
                <a:tc>
                  <a:txBody>
                    <a:bodyPr/>
                    <a:lstStyle/>
                    <a:p>
                      <a:r>
                        <a:rPr lang="fr-FR" b="1" dirty="0" smtClean="0"/>
                        <a:t>Axial</a:t>
                      </a:r>
                      <a:endParaRPr lang="fr-F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45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0.5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714627"/>
                  </a:ext>
                </a:extLst>
              </a:tr>
              <a:tr h="514050">
                <a:tc>
                  <a:txBody>
                    <a:bodyPr/>
                    <a:lstStyle/>
                    <a:p>
                      <a:r>
                        <a:rPr lang="fr-FR" b="1" dirty="0" err="1" smtClean="0"/>
                        <a:t>Lateral</a:t>
                      </a:r>
                      <a:endParaRPr lang="fr-F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46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0.5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3802088"/>
                  </a:ext>
                </a:extLst>
              </a:tr>
              <a:tr h="677850">
                <a:tc>
                  <a:txBody>
                    <a:bodyPr/>
                    <a:lstStyle/>
                    <a:p>
                      <a:r>
                        <a:rPr lang="fr-FR" b="1" dirty="0" err="1" smtClean="0"/>
                        <a:t>Elevation</a:t>
                      </a:r>
                      <a:endParaRPr lang="fr-F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0112839"/>
                  </a:ext>
                </a:extLst>
              </a:tr>
            </a:tbl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1" y="4637842"/>
            <a:ext cx="5010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 smtClean="0"/>
              <a:t>Plane </a:t>
            </a:r>
            <a:r>
              <a:rPr lang="fr-FR" b="1" u="sng" dirty="0" err="1" smtClean="0"/>
              <a:t>wave</a:t>
            </a:r>
            <a:r>
              <a:rPr lang="fr-FR" b="1" u="sng" dirty="0" smtClean="0"/>
              <a:t> </a:t>
            </a:r>
            <a:r>
              <a:rPr lang="fr-FR" b="1" u="sng" dirty="0" err="1" smtClean="0"/>
              <a:t>sequence</a:t>
            </a:r>
            <a:r>
              <a:rPr lang="fr-FR" b="1" u="sng" dirty="0" smtClean="0"/>
              <a:t> </a:t>
            </a:r>
            <a:r>
              <a:rPr lang="fr-FR" b="1" u="sng" dirty="0" err="1" smtClean="0"/>
              <a:t>with</a:t>
            </a:r>
            <a:r>
              <a:rPr lang="fr-FR" b="1" u="sng" dirty="0" smtClean="0"/>
              <a:t> a </a:t>
            </a:r>
            <a:r>
              <a:rPr lang="fr-FR" b="1" u="sng" dirty="0" err="1"/>
              <a:t>V</a:t>
            </a:r>
            <a:r>
              <a:rPr lang="fr-FR" b="1" u="sng" dirty="0" err="1" smtClean="0"/>
              <a:t>antage</a:t>
            </a:r>
            <a:r>
              <a:rPr lang="fr-FR" b="1" u="sng" dirty="0" smtClean="0"/>
              <a:t> 256 (</a:t>
            </a:r>
            <a:r>
              <a:rPr lang="fr-FR" b="1" u="sng" dirty="0" err="1" smtClean="0"/>
              <a:t>Verasonics</a:t>
            </a:r>
            <a:r>
              <a:rPr lang="fr-FR" b="1" u="sng" dirty="0" smtClean="0"/>
              <a:t>, USA) and a </a:t>
            </a:r>
            <a:r>
              <a:rPr lang="fr-FR" b="1" u="sng" dirty="0" err="1" smtClean="0"/>
              <a:t>linear</a:t>
            </a:r>
            <a:r>
              <a:rPr lang="fr-FR" b="1" u="sng" dirty="0" smtClean="0"/>
              <a:t> probe L7-4 : 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568863"/>
              </p:ext>
            </p:extLst>
          </p:nvPr>
        </p:nvGraphicFramePr>
        <p:xfrm>
          <a:off x="385011" y="5435911"/>
          <a:ext cx="449788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773">
                  <a:extLst>
                    <a:ext uri="{9D8B030D-6E8A-4147-A177-3AD203B41FA5}">
                      <a16:colId xmlns:a16="http://schemas.microsoft.com/office/drawing/2014/main" val="2781822680"/>
                    </a:ext>
                  </a:extLst>
                </a:gridCol>
                <a:gridCol w="1170432">
                  <a:extLst>
                    <a:ext uri="{9D8B030D-6E8A-4147-A177-3AD203B41FA5}">
                      <a16:colId xmlns:a16="http://schemas.microsoft.com/office/drawing/2014/main" val="283639999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20183546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07952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Frequency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Number</a:t>
                      </a:r>
                      <a:r>
                        <a:rPr lang="fr-FR" dirty="0" smtClean="0"/>
                        <a:t> of cycle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Voltage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Frame</a:t>
                      </a:r>
                      <a:r>
                        <a:rPr lang="fr-FR" baseline="0" dirty="0" smtClean="0"/>
                        <a:t> rate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2937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5.2 MHz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50 V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500 Hz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78638"/>
                  </a:ext>
                </a:extLst>
              </a:tr>
            </a:tbl>
          </a:graphicData>
        </a:graphic>
      </p:graphicFrame>
      <p:sp>
        <p:nvSpPr>
          <p:cNvPr id="12" name="ZoneTexte 11"/>
          <p:cNvSpPr txBox="1"/>
          <p:nvPr/>
        </p:nvSpPr>
        <p:spPr>
          <a:xfrm>
            <a:off x="4707957" y="1546604"/>
            <a:ext cx="687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Pressure field </a:t>
            </a:r>
            <a:r>
              <a:rPr lang="en-US" b="1" u="sng" dirty="0" smtClean="0"/>
              <a:t>of a plane </a:t>
            </a:r>
            <a:r>
              <a:rPr lang="en-US" b="1" u="sng" dirty="0"/>
              <a:t>wave sequence in </a:t>
            </a:r>
            <a:r>
              <a:rPr lang="en-US" b="1" u="sng" dirty="0" smtClean="0"/>
              <a:t>MPa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11</a:t>
            </a:fld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289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76"/>
    </mc:Choice>
    <mc:Fallback xmlns="">
      <p:transition spd="slow" advTm="22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467144"/>
            <a:ext cx="10972800" cy="1143000"/>
          </a:xfrm>
        </p:spPr>
        <p:txBody>
          <a:bodyPr>
            <a:normAutofit/>
          </a:bodyPr>
          <a:lstStyle/>
          <a:p>
            <a:r>
              <a:rPr lang="fr-F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RESULTS – SAFETY INDEX</a:t>
            </a:r>
            <a:endParaRPr lang="fr-FR" sz="3200" b="1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1324143"/>
              </p:ext>
            </p:extLst>
          </p:nvPr>
        </p:nvGraphicFramePr>
        <p:xfrm>
          <a:off x="179562" y="1612009"/>
          <a:ext cx="5932480" cy="2987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0593">
                  <a:extLst>
                    <a:ext uri="{9D8B030D-6E8A-4147-A177-3AD203B41FA5}">
                      <a16:colId xmlns:a16="http://schemas.microsoft.com/office/drawing/2014/main" val="37453320"/>
                    </a:ext>
                  </a:extLst>
                </a:gridCol>
                <a:gridCol w="2313488">
                  <a:extLst>
                    <a:ext uri="{9D8B030D-6E8A-4147-A177-3AD203B41FA5}">
                      <a16:colId xmlns:a16="http://schemas.microsoft.com/office/drawing/2014/main" val="3668059898"/>
                    </a:ext>
                  </a:extLst>
                </a:gridCol>
                <a:gridCol w="1808399">
                  <a:extLst>
                    <a:ext uri="{9D8B030D-6E8A-4147-A177-3AD203B41FA5}">
                      <a16:colId xmlns:a16="http://schemas.microsoft.com/office/drawing/2014/main" val="27850272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</a:rPr>
                        <a:t> </a:t>
                      </a:r>
                      <a:endParaRPr lang="fr-FR" sz="4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effectLst/>
                        </a:rPr>
                        <a:t>Standard (non scanning procedure)</a:t>
                      </a:r>
                      <a:endParaRPr lang="fr-FR" sz="4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effectLst/>
                        </a:rPr>
                        <a:t>Complete Field</a:t>
                      </a:r>
                      <a:endParaRPr lang="fr-FR" sz="4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4583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effectLst/>
                        </a:rPr>
                        <a:t>ISPTA in </a:t>
                      </a:r>
                      <a:r>
                        <a:rPr lang="en-US" sz="2800" dirty="0" err="1">
                          <a:effectLst/>
                        </a:rPr>
                        <a:t>mW</a:t>
                      </a:r>
                      <a:r>
                        <a:rPr lang="en-US" sz="2800" dirty="0">
                          <a:effectLst/>
                        </a:rPr>
                        <a:t>/cm²</a:t>
                      </a:r>
                      <a:endParaRPr lang="fr-FR" sz="4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</a:rPr>
                        <a:t>44</a:t>
                      </a:r>
                      <a:endParaRPr lang="fr-FR" sz="4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</a:rPr>
                        <a:t>47</a:t>
                      </a:r>
                      <a:endParaRPr lang="fr-FR" sz="4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6660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01600" algn="r"/>
                      <a:r>
                        <a:rPr lang="en-US" sz="2800">
                          <a:effectLst/>
                        </a:rPr>
                        <a:t>MI</a:t>
                      </a:r>
                      <a:endParaRPr lang="fr-FR" sz="4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01600" algn="ctr"/>
                      <a:r>
                        <a:rPr lang="fr-FR" sz="2800">
                          <a:effectLst/>
                        </a:rPr>
                        <a:t>1.1</a:t>
                      </a:r>
                      <a:endParaRPr lang="fr-FR" sz="4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01600" algn="ctr"/>
                      <a:r>
                        <a:rPr lang="en-GB" sz="2800">
                          <a:effectLst/>
                        </a:rPr>
                        <a:t>0.8</a:t>
                      </a:r>
                      <a:endParaRPr lang="fr-FR" sz="4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8089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effectLst/>
                        </a:rPr>
                        <a:t>TIS / TIB</a:t>
                      </a:r>
                      <a:endParaRPr lang="fr-FR" sz="4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effectLst/>
                        </a:rPr>
                        <a:t>0.1/ 0.5</a:t>
                      </a:r>
                      <a:endParaRPr lang="fr-FR" sz="4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499777"/>
                  </a:ext>
                </a:extLst>
              </a:tr>
            </a:tbl>
          </a:graphicData>
        </a:graphic>
      </p:graphicFrame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042" y="1345615"/>
            <a:ext cx="5943600" cy="441960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H="1">
            <a:off x="8831179" y="2731168"/>
            <a:ext cx="252663" cy="180474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8213559" y="2731168"/>
            <a:ext cx="277851" cy="180474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79562" y="4743516"/>
            <a:ext cx="6100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Thresholds</a:t>
            </a:r>
            <a:r>
              <a:rPr lang="fr-FR" sz="2000" dirty="0" smtClean="0"/>
              <a:t> </a:t>
            </a:r>
            <a:r>
              <a:rPr lang="fr-FR" sz="2000" dirty="0" err="1" smtClean="0"/>
              <a:t>given</a:t>
            </a:r>
            <a:r>
              <a:rPr lang="fr-FR" sz="2000" dirty="0" smtClean="0"/>
              <a:t> by the FDA </a:t>
            </a:r>
            <a:r>
              <a:rPr lang="fr-FR" sz="2000" dirty="0" err="1" smtClean="0"/>
              <a:t>regulation</a:t>
            </a:r>
            <a:r>
              <a:rPr lang="fr-FR" sz="2000" dirty="0" smtClean="0"/>
              <a:t> [7] for the </a:t>
            </a:r>
            <a:r>
              <a:rPr lang="fr-FR" sz="2000" dirty="0" err="1" smtClean="0"/>
              <a:t>peripheral</a:t>
            </a:r>
            <a:r>
              <a:rPr lang="fr-FR" sz="2000" dirty="0" smtClean="0"/>
              <a:t> </a:t>
            </a:r>
            <a:r>
              <a:rPr lang="fr-FR" sz="2000" dirty="0" err="1" smtClean="0"/>
              <a:t>vessels</a:t>
            </a:r>
            <a:r>
              <a:rPr lang="fr-FR" sz="2000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fr-FR" sz="2000" dirty="0" smtClean="0"/>
              <a:t>ISPTA &lt; 720 mW/ cm² </a:t>
            </a:r>
          </a:p>
          <a:p>
            <a:pPr marL="285750" indent="-285750">
              <a:buFontTx/>
              <a:buChar char="-"/>
            </a:pPr>
            <a:r>
              <a:rPr lang="fr-FR" sz="2000" dirty="0" smtClean="0"/>
              <a:t>MI &lt; 1.9</a:t>
            </a:r>
            <a:endParaRPr lang="fr-FR" sz="2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20316" y="6058911"/>
            <a:ext cx="1167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[7] </a:t>
            </a:r>
            <a:r>
              <a:rPr lang="en-US" sz="1000" i="1" dirty="0"/>
              <a:t>U. S. Food and D. Administration, ‘Information for manufacturers seeking marketing clearance of diagnostic ultrasound systems and transducers’, </a:t>
            </a:r>
            <a:r>
              <a:rPr lang="en-US" sz="1000" i="1" dirty="0" err="1"/>
              <a:t>Rockv</a:t>
            </a:r>
            <a:r>
              <a:rPr lang="en-US" sz="1000" i="1" dirty="0"/>
              <a:t>. MD Cent. Devices </a:t>
            </a:r>
            <a:r>
              <a:rPr lang="en-US" sz="1000" i="1" dirty="0" err="1"/>
              <a:t>Radiol</a:t>
            </a:r>
            <a:r>
              <a:rPr lang="en-US" sz="1000" i="1" dirty="0"/>
              <a:t>. Health US Food Drug Adm., 2008.</a:t>
            </a:r>
            <a:endParaRPr lang="en-US" sz="1000" i="1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12</a:t>
            </a:fld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425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358"/>
    </mc:Choice>
    <mc:Fallback xmlns="">
      <p:transition spd="slow" advTm="99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457204"/>
            <a:ext cx="10972800" cy="1143000"/>
          </a:xfrm>
        </p:spPr>
        <p:txBody>
          <a:bodyPr>
            <a:normAutofit/>
          </a:bodyPr>
          <a:lstStyle/>
          <a:p>
            <a:r>
              <a:rPr lang="fr-F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RESULTS – 3D IMAGING</a:t>
            </a:r>
            <a:endParaRPr lang="fr-FR" sz="32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867365" y="1576419"/>
            <a:ext cx="3922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 smtClean="0"/>
              <a:t>Acquisition of the pressure </a:t>
            </a:r>
            <a:r>
              <a:rPr lang="fr-FR" b="1" u="sng" dirty="0" err="1" smtClean="0"/>
              <a:t>field</a:t>
            </a:r>
            <a:r>
              <a:rPr lang="fr-FR" b="1" u="sng" dirty="0" smtClean="0"/>
              <a:t> at </a:t>
            </a:r>
            <a:r>
              <a:rPr lang="fr-FR" b="1" u="sng" dirty="0" err="1" smtClean="0"/>
              <a:t>three</a:t>
            </a:r>
            <a:r>
              <a:rPr lang="fr-FR" b="1" u="sng" dirty="0" smtClean="0"/>
              <a:t> </a:t>
            </a:r>
            <a:r>
              <a:rPr lang="fr-FR" b="1" u="sng" dirty="0" err="1" smtClean="0"/>
              <a:t>depths</a:t>
            </a:r>
            <a:r>
              <a:rPr lang="fr-FR" b="1" u="sng" dirty="0" smtClean="0"/>
              <a:t> : 10, 20 and 30 mm</a:t>
            </a:r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544785"/>
              </p:ext>
            </p:extLst>
          </p:nvPr>
        </p:nvGraphicFramePr>
        <p:xfrm>
          <a:off x="867365" y="2291966"/>
          <a:ext cx="3886200" cy="1469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284">
                  <a:extLst>
                    <a:ext uri="{9D8B030D-6E8A-4147-A177-3AD203B41FA5}">
                      <a16:colId xmlns:a16="http://schemas.microsoft.com/office/drawing/2014/main" val="1757391220"/>
                    </a:ext>
                  </a:extLst>
                </a:gridCol>
                <a:gridCol w="1588168">
                  <a:extLst>
                    <a:ext uri="{9D8B030D-6E8A-4147-A177-3AD203B41FA5}">
                      <a16:colId xmlns:a16="http://schemas.microsoft.com/office/drawing/2014/main" val="1663909494"/>
                    </a:ext>
                  </a:extLst>
                </a:gridCol>
                <a:gridCol w="1046748">
                  <a:extLst>
                    <a:ext uri="{9D8B030D-6E8A-4147-A177-3AD203B41FA5}">
                      <a16:colId xmlns:a16="http://schemas.microsoft.com/office/drawing/2014/main" val="2968553580"/>
                    </a:ext>
                  </a:extLst>
                </a:gridCol>
              </a:tblGrid>
              <a:tr h="331953">
                <a:tc>
                  <a:txBody>
                    <a:bodyPr/>
                    <a:lstStyle/>
                    <a:p>
                      <a:r>
                        <a:rPr lang="fr-FR" dirty="0" smtClean="0"/>
                        <a:t>Dimension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Lenght</a:t>
                      </a:r>
                      <a:r>
                        <a:rPr lang="fr-FR" dirty="0" smtClean="0"/>
                        <a:t> (mm)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Step</a:t>
                      </a:r>
                      <a:r>
                        <a:rPr lang="fr-FR" dirty="0" smtClean="0"/>
                        <a:t> (mm)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2012943"/>
                  </a:ext>
                </a:extLst>
              </a:tr>
              <a:tr h="829883">
                <a:tc>
                  <a:txBody>
                    <a:bodyPr/>
                    <a:lstStyle/>
                    <a:p>
                      <a:r>
                        <a:rPr lang="fr-FR" b="1" dirty="0" err="1" smtClean="0"/>
                        <a:t>Lateral</a:t>
                      </a:r>
                      <a:r>
                        <a:rPr lang="fr-FR" b="1" dirty="0" smtClean="0"/>
                        <a:t> and </a:t>
                      </a:r>
                      <a:r>
                        <a:rPr lang="fr-FR" b="1" dirty="0" err="1" smtClean="0"/>
                        <a:t>elevation</a:t>
                      </a:r>
                      <a:endParaRPr lang="fr-F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r>
                        <a:rPr lang="fr-FR" sz="180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-10.2 to +10.2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0.3</a:t>
                      </a:r>
                      <a:r>
                        <a:rPr lang="fr-FR" baseline="0" dirty="0" smtClean="0"/>
                        <a:t> (pitch)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3802088"/>
                  </a:ext>
                </a:extLst>
              </a:tr>
            </a:tbl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6183185" y="1600204"/>
            <a:ext cx="41508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 smtClean="0"/>
              <a:t>One shoot </a:t>
            </a:r>
            <a:r>
              <a:rPr lang="fr-FR" b="1" u="sng" dirty="0" err="1" smtClean="0"/>
              <a:t>with</a:t>
            </a:r>
            <a:r>
              <a:rPr lang="fr-FR" b="1" u="sng" dirty="0" smtClean="0"/>
              <a:t> the central </a:t>
            </a:r>
            <a:r>
              <a:rPr lang="fr-FR" b="1" u="sng" dirty="0" err="1" smtClean="0"/>
              <a:t>element</a:t>
            </a:r>
            <a:r>
              <a:rPr lang="fr-FR" b="1" u="sng" dirty="0" smtClean="0"/>
              <a:t> of a matrix probe 32 x 32 </a:t>
            </a:r>
            <a:r>
              <a:rPr lang="fr-FR" b="1" u="sng" dirty="0" err="1" smtClean="0"/>
              <a:t>elements</a:t>
            </a:r>
            <a:r>
              <a:rPr lang="fr-FR" b="1" u="sng" dirty="0" smtClean="0"/>
              <a:t> (</a:t>
            </a:r>
            <a:r>
              <a:rPr lang="fr-FR" b="1" u="sng" dirty="0" err="1"/>
              <a:t>V</a:t>
            </a:r>
            <a:r>
              <a:rPr lang="fr-FR" b="1" u="sng" dirty="0" err="1" smtClean="0"/>
              <a:t>ermon</a:t>
            </a:r>
            <a:r>
              <a:rPr lang="fr-FR" b="1" u="sng" dirty="0" smtClean="0"/>
              <a:t>, France) </a:t>
            </a:r>
            <a:r>
              <a:rPr lang="fr-FR" b="1" u="sng" dirty="0" err="1" smtClean="0"/>
              <a:t>with</a:t>
            </a:r>
            <a:r>
              <a:rPr lang="fr-FR" b="1" u="sng" dirty="0" smtClean="0"/>
              <a:t> a </a:t>
            </a:r>
            <a:r>
              <a:rPr lang="fr-FR" b="1" u="sng" dirty="0" err="1"/>
              <a:t>V</a:t>
            </a:r>
            <a:r>
              <a:rPr lang="fr-FR" b="1" u="sng" dirty="0" err="1" smtClean="0"/>
              <a:t>antage</a:t>
            </a:r>
            <a:r>
              <a:rPr lang="fr-FR" b="1" u="sng" dirty="0" smtClean="0"/>
              <a:t> 256 (</a:t>
            </a:r>
            <a:r>
              <a:rPr lang="fr-FR" b="1" u="sng" dirty="0" err="1" smtClean="0"/>
              <a:t>Verasonics</a:t>
            </a:r>
            <a:r>
              <a:rPr lang="fr-FR" b="1" u="sng" dirty="0" smtClean="0"/>
              <a:t>, USA)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323015"/>
              </p:ext>
            </p:extLst>
          </p:nvPr>
        </p:nvGraphicFramePr>
        <p:xfrm>
          <a:off x="6389609" y="2998978"/>
          <a:ext cx="377039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651">
                  <a:extLst>
                    <a:ext uri="{9D8B030D-6E8A-4147-A177-3AD203B41FA5}">
                      <a16:colId xmlns:a16="http://schemas.microsoft.com/office/drawing/2014/main" val="2781822680"/>
                    </a:ext>
                  </a:extLst>
                </a:gridCol>
                <a:gridCol w="1847740">
                  <a:extLst>
                    <a:ext uri="{9D8B030D-6E8A-4147-A177-3AD203B41FA5}">
                      <a16:colId xmlns:a16="http://schemas.microsoft.com/office/drawing/2014/main" val="2836399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Frequency</a:t>
                      </a:r>
                      <a:r>
                        <a:rPr lang="fr-FR" dirty="0" smtClean="0"/>
                        <a:t> (MHz)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Number</a:t>
                      </a:r>
                      <a:r>
                        <a:rPr lang="fr-FR" dirty="0" smtClean="0"/>
                        <a:t> of cycle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2937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3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78638"/>
                  </a:ext>
                </a:extLst>
              </a:tr>
            </a:tbl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242903" y="6038788"/>
            <a:ext cx="10598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 smtClean="0"/>
              <a:t>[8] E</a:t>
            </a:r>
            <a:r>
              <a:rPr lang="en-US" sz="1000" i="1" dirty="0"/>
              <a:t>. Roux, ‘2D sparse array optimization and operating strategy for real-time 3D ultrasound imaging’, thesis, </a:t>
            </a:r>
            <a:r>
              <a:rPr lang="en-US" sz="1000" i="1" dirty="0" smtClean="0"/>
              <a:t>2016</a:t>
            </a:r>
            <a:r>
              <a:rPr lang="en-US" sz="1000" i="1" dirty="0"/>
              <a:t>.</a:t>
            </a:r>
            <a:endParaRPr lang="fr-FR" sz="1000" i="1" dirty="0"/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13</a:t>
            </a:fld>
            <a:endParaRPr lang="fr-FR"/>
          </a:p>
        </p:txBody>
      </p:sp>
      <p:pic>
        <p:nvPicPr>
          <p:cNvPr id="4" name="pressure_field_characterization_experiment_vs_simulation">
            <a:hlinkClick r:id="" action="ppaction://media"/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9621" y="1576419"/>
            <a:ext cx="10120753" cy="495863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769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7"/>
    </mc:Choice>
    <mc:Fallback xmlns="">
      <p:transition spd="slow" advTm="36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143000"/>
          </a:xfrm>
        </p:spPr>
        <p:txBody>
          <a:bodyPr>
            <a:normAutofit/>
          </a:bodyPr>
          <a:lstStyle/>
          <a:p>
            <a:r>
              <a:rPr lang="fr-F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DISCUSSION AND CONCLUSION</a:t>
            </a:r>
            <a:endParaRPr lang="fr-FR" sz="3200" b="1" dirty="0"/>
          </a:p>
        </p:txBody>
      </p:sp>
      <p:pic>
        <p:nvPicPr>
          <p:cNvPr id="5" name="Image 4" descr="File:Smiley.svg - Wikipedi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5" y="1791241"/>
            <a:ext cx="555457" cy="555457"/>
          </a:xfrm>
          <a:prstGeom prst="rect">
            <a:avLst/>
          </a:prstGeom>
        </p:spPr>
      </p:pic>
      <p:pic>
        <p:nvPicPr>
          <p:cNvPr id="6" name="Image 5" descr="Team:TUST China/ Parts - 2018.igem.or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68" y="2537739"/>
            <a:ext cx="894080" cy="89408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425066" y="2623640"/>
            <a:ext cx="88499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Next steps :</a:t>
            </a:r>
          </a:p>
          <a:p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i="1" u="sng" dirty="0" smtClean="0"/>
              <a:t>Technological aspect</a:t>
            </a:r>
            <a:r>
              <a:rPr lang="en-US" sz="2000" dirty="0" smtClean="0"/>
              <a:t>: </a:t>
            </a:r>
            <a:r>
              <a:rPr lang="fr-FR" sz="2000" dirty="0" err="1"/>
              <a:t>Add</a:t>
            </a:r>
            <a:r>
              <a:rPr lang="fr-FR" sz="2000" dirty="0"/>
              <a:t> a water </a:t>
            </a:r>
            <a:r>
              <a:rPr lang="fr-FR" sz="2000" dirty="0" err="1" smtClean="0"/>
              <a:t>conditioner</a:t>
            </a:r>
            <a:r>
              <a:rPr lang="fr-FR" sz="2000" dirty="0" smtClean="0"/>
              <a:t>.</a:t>
            </a:r>
            <a:endParaRPr lang="fr-FR" sz="2000" dirty="0"/>
          </a:p>
          <a:p>
            <a:pPr marL="285750" indent="-285750">
              <a:buFontTx/>
              <a:buChar char="-"/>
            </a:pPr>
            <a:endParaRPr lang="en-US" sz="2000" i="1" u="sng" dirty="0" smtClean="0"/>
          </a:p>
          <a:p>
            <a:pPr marL="285750" indent="-285750">
              <a:buFontTx/>
              <a:buChar char="-"/>
            </a:pPr>
            <a:r>
              <a:rPr lang="en-US" sz="2000" i="1" u="sng" dirty="0" smtClean="0"/>
              <a:t>Methodological aspect</a:t>
            </a:r>
            <a:r>
              <a:rPr lang="en-US" sz="2000" i="1" dirty="0" smtClean="0"/>
              <a:t>: </a:t>
            </a:r>
            <a:r>
              <a:rPr lang="en-US" sz="2000" dirty="0" smtClean="0"/>
              <a:t>Decrease the acquisition time vs Increase the resolution.</a:t>
            </a:r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GB" sz="2000" i="1" u="sng" dirty="0" smtClean="0"/>
              <a:t>Regulatory aspect</a:t>
            </a:r>
            <a:r>
              <a:rPr lang="en-GB" sz="2000" i="1" dirty="0" smtClean="0"/>
              <a:t>: </a:t>
            </a:r>
            <a:r>
              <a:rPr lang="fr-FR" sz="2000" dirty="0" err="1" smtClean="0"/>
              <a:t>Consider</a:t>
            </a:r>
            <a:r>
              <a:rPr lang="fr-FR" sz="2000" dirty="0" smtClean="0"/>
              <a:t> </a:t>
            </a:r>
            <a:r>
              <a:rPr lang="fr-FR" sz="2000" dirty="0" err="1" smtClean="0"/>
              <a:t>other</a:t>
            </a:r>
            <a:r>
              <a:rPr lang="fr-FR" sz="2000" dirty="0" smtClean="0"/>
              <a:t> standards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14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425066" y="1786878"/>
            <a:ext cx="100913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 </a:t>
            </a:r>
            <a:r>
              <a:rPr lang="en-US" sz="2400" b="1" dirty="0"/>
              <a:t>working, open and flexible safety </a:t>
            </a:r>
            <a:r>
              <a:rPr lang="en-US" sz="2400" b="1" dirty="0" smtClean="0"/>
              <a:t>measurement platform</a:t>
            </a:r>
            <a:endParaRPr lang="fr-FR" sz="2400" b="1" dirty="0"/>
          </a:p>
          <a:p>
            <a:endParaRPr lang="fr-FR" sz="2400" b="1" dirty="0" smtClean="0"/>
          </a:p>
          <a:p>
            <a:r>
              <a:rPr lang="fr-FR" dirty="0" smtClean="0"/>
              <a:t> 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567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471"/>
    </mc:Choice>
    <mc:Fallback xmlns="">
      <p:transition spd="slow" advTm="155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04"/>
            <a:ext cx="10972800" cy="23344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6000" dirty="0" smtClean="0"/>
              <a:t>THANK YOU FOR YOUR ATTENTION</a:t>
            </a:r>
          </a:p>
          <a:p>
            <a:pPr marL="0" indent="0" algn="ctr">
              <a:buNone/>
            </a:pPr>
            <a:r>
              <a:rPr lang="fr-FR" sz="6000" dirty="0" smtClean="0"/>
              <a:t>ANY QUESTIONS ?</a:t>
            </a:r>
            <a:endParaRPr lang="fr-FR" sz="6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15</a:t>
            </a:fld>
            <a:endParaRPr lang="fr-FR"/>
          </a:p>
        </p:txBody>
      </p:sp>
      <p:pic>
        <p:nvPicPr>
          <p:cNvPr id="5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60" y="5249072"/>
            <a:ext cx="1101582" cy="40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70" y="4491680"/>
            <a:ext cx="1245122" cy="591433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717964" y="4621448"/>
            <a:ext cx="1016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work was performed within the framework of the LABEX </a:t>
            </a:r>
            <a:r>
              <a:rPr lang="en-US" dirty="0" smtClean="0"/>
              <a:t>CELYA (ANR-10-LABX-0060) and the LABEX PRIMES </a:t>
            </a:r>
            <a:r>
              <a:rPr lang="en-US" dirty="0"/>
              <a:t>(</a:t>
            </a:r>
            <a:r>
              <a:rPr lang="en-US" dirty="0" smtClean="0"/>
              <a:t>ANR-11-LABX-0063) of </a:t>
            </a:r>
            <a:r>
              <a:rPr lang="en-US" dirty="0" err="1"/>
              <a:t>Université</a:t>
            </a:r>
            <a:r>
              <a:rPr lang="en-US" dirty="0"/>
              <a:t> de Lyon, within the program "</a:t>
            </a:r>
            <a:r>
              <a:rPr lang="en-US" dirty="0" err="1"/>
              <a:t>Investissements</a:t>
            </a:r>
            <a:r>
              <a:rPr lang="en-US" dirty="0"/>
              <a:t> </a:t>
            </a:r>
            <a:r>
              <a:rPr lang="en-US" dirty="0" err="1"/>
              <a:t>d'Avenir</a:t>
            </a:r>
            <a:r>
              <a:rPr lang="en-US" dirty="0"/>
              <a:t>" (ANR-11-IDEX-0007) operated by the French National Research Agency (ANR)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48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results</a:t>
            </a:r>
            <a:r>
              <a:rPr lang="fr-FR" dirty="0"/>
              <a:t> - MI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758295"/>
              </p:ext>
            </p:extLst>
          </p:nvPr>
        </p:nvGraphicFramePr>
        <p:xfrm>
          <a:off x="487279" y="1157024"/>
          <a:ext cx="11217441" cy="5371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726">
                  <a:extLst>
                    <a:ext uri="{9D8B030D-6E8A-4147-A177-3AD203B41FA5}">
                      <a16:colId xmlns:a16="http://schemas.microsoft.com/office/drawing/2014/main" val="3540189353"/>
                    </a:ext>
                  </a:extLst>
                </a:gridCol>
                <a:gridCol w="4153568">
                  <a:extLst>
                    <a:ext uri="{9D8B030D-6E8A-4147-A177-3AD203B41FA5}">
                      <a16:colId xmlns:a16="http://schemas.microsoft.com/office/drawing/2014/main" val="3091752662"/>
                    </a:ext>
                  </a:extLst>
                </a:gridCol>
                <a:gridCol w="3739147">
                  <a:extLst>
                    <a:ext uri="{9D8B030D-6E8A-4147-A177-3AD203B41FA5}">
                      <a16:colId xmlns:a16="http://schemas.microsoft.com/office/drawing/2014/main" val="1243706388"/>
                    </a:ext>
                  </a:extLst>
                </a:gridCol>
              </a:tblGrid>
              <a:tr h="525675"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Method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Standard / en prenant en compte l’erreur de l’hydrophone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Complete </a:t>
                      </a:r>
                      <a:r>
                        <a:rPr lang="fr-FR" sz="2800" dirty="0" err="1" smtClean="0"/>
                        <a:t>field</a:t>
                      </a:r>
                      <a:endParaRPr lang="fr-F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872029"/>
                  </a:ext>
                </a:extLst>
              </a:tr>
              <a:tr h="525675"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MI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0,75* / 0,844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0,81</a:t>
                      </a:r>
                      <a:endParaRPr lang="fr-F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440024"/>
                  </a:ext>
                </a:extLst>
              </a:tr>
              <a:tr h="525675">
                <a:tc>
                  <a:txBody>
                    <a:bodyPr/>
                    <a:lstStyle/>
                    <a:p>
                      <a:r>
                        <a:rPr lang="fr-FR" sz="2800" dirty="0" err="1" smtClean="0"/>
                        <a:t>Elevation</a:t>
                      </a:r>
                      <a:r>
                        <a:rPr lang="fr-FR" sz="2800" dirty="0" smtClean="0"/>
                        <a:t> position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5</a:t>
                      </a:r>
                      <a:r>
                        <a:rPr lang="fr-FR" sz="2800" baseline="30000" dirty="0" smtClean="0"/>
                        <a:t>th</a:t>
                      </a:r>
                      <a:r>
                        <a:rPr lang="fr-FR" sz="2800" dirty="0" smtClean="0"/>
                        <a:t> plan / idem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 smtClean="0"/>
                        <a:t>5</a:t>
                      </a:r>
                      <a:r>
                        <a:rPr lang="fr-FR" sz="2800" baseline="30000" dirty="0" smtClean="0"/>
                        <a:t>th</a:t>
                      </a:r>
                      <a:r>
                        <a:rPr lang="fr-FR" sz="2800" dirty="0" smtClean="0"/>
                        <a:t>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94095"/>
                  </a:ext>
                </a:extLst>
              </a:tr>
              <a:tr h="525675"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Axial position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21 mm / idem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23,5 mm</a:t>
                      </a:r>
                      <a:endParaRPr lang="fr-F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302046"/>
                  </a:ext>
                </a:extLst>
              </a:tr>
              <a:tr h="525675">
                <a:tc>
                  <a:txBody>
                    <a:bodyPr/>
                    <a:lstStyle/>
                    <a:p>
                      <a:r>
                        <a:rPr lang="fr-FR" sz="2800" dirty="0" err="1" smtClean="0"/>
                        <a:t>Lateral</a:t>
                      </a:r>
                      <a:r>
                        <a:rPr lang="fr-FR" sz="2800" baseline="0" dirty="0" smtClean="0"/>
                        <a:t> position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-1 mm /idem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-16,5 mm</a:t>
                      </a:r>
                      <a:endParaRPr lang="fr-F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125147"/>
                  </a:ext>
                </a:extLst>
              </a:tr>
              <a:tr h="907329"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Min pressure (</a:t>
                      </a:r>
                      <a:r>
                        <a:rPr lang="fr-FR" sz="2800" dirty="0" err="1" smtClean="0"/>
                        <a:t>along</a:t>
                      </a:r>
                      <a:r>
                        <a:rPr lang="fr-FR" sz="2800" dirty="0" smtClean="0"/>
                        <a:t> the </a:t>
                      </a:r>
                      <a:r>
                        <a:rPr lang="fr-FR" sz="2800" dirty="0" err="1" smtClean="0"/>
                        <a:t>beam</a:t>
                      </a:r>
                      <a:r>
                        <a:rPr lang="fr-FR" sz="2800" dirty="0" smtClean="0"/>
                        <a:t> axis)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-2,28 </a:t>
                      </a:r>
                      <a:r>
                        <a:rPr lang="fr-FR" sz="2800" dirty="0" err="1" smtClean="0"/>
                        <a:t>Mpa</a:t>
                      </a:r>
                      <a:r>
                        <a:rPr lang="fr-FR" sz="2800" dirty="0" smtClean="0"/>
                        <a:t> at 24 mm </a:t>
                      </a:r>
                      <a:r>
                        <a:rPr lang="fr-FR" sz="2800" dirty="0" err="1" smtClean="0"/>
                        <a:t>depth</a:t>
                      </a:r>
                      <a:r>
                        <a:rPr lang="fr-FR" sz="2800" dirty="0" smtClean="0"/>
                        <a:t> / -2,55 </a:t>
                      </a:r>
                      <a:r>
                        <a:rPr lang="fr-FR" sz="2800" dirty="0" err="1" smtClean="0"/>
                        <a:t>Mpa</a:t>
                      </a:r>
                      <a:r>
                        <a:rPr lang="fr-FR" sz="2800" dirty="0" smtClean="0"/>
                        <a:t> at 24 mm </a:t>
                      </a:r>
                      <a:r>
                        <a:rPr lang="fr-FR" sz="2800" dirty="0" err="1" smtClean="0"/>
                        <a:t>depth</a:t>
                      </a:r>
                      <a:r>
                        <a:rPr lang="fr-FR" sz="2800" dirty="0" smtClean="0"/>
                        <a:t> 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-2,5 </a:t>
                      </a:r>
                      <a:r>
                        <a:rPr lang="fr-FR" sz="2800" dirty="0" err="1" smtClean="0"/>
                        <a:t>Mpa</a:t>
                      </a:r>
                      <a:endParaRPr lang="fr-F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383943"/>
                  </a:ext>
                </a:extLst>
              </a:tr>
              <a:tr h="525675"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Min pressure</a:t>
                      </a:r>
                      <a:r>
                        <a:rPr lang="fr-FR" sz="2800" baseline="0" dirty="0" smtClean="0"/>
                        <a:t> at z3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-2,19 </a:t>
                      </a:r>
                      <a:r>
                        <a:rPr lang="fr-FR" sz="2800" dirty="0" err="1" smtClean="0"/>
                        <a:t>Mpa</a:t>
                      </a:r>
                      <a:r>
                        <a:rPr lang="fr-FR" sz="2800" dirty="0" smtClean="0"/>
                        <a:t> / -2,46 </a:t>
                      </a:r>
                      <a:r>
                        <a:rPr lang="fr-FR" sz="2800" dirty="0" err="1" smtClean="0"/>
                        <a:t>MPa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Not </a:t>
                      </a:r>
                      <a:r>
                        <a:rPr lang="fr-FR" sz="2800" dirty="0" err="1" smtClean="0"/>
                        <a:t>concerned</a:t>
                      </a:r>
                      <a:endParaRPr lang="fr-F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925365"/>
                  </a:ext>
                </a:extLst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868218" y="6284445"/>
            <a:ext cx="43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*</a:t>
            </a:r>
            <a:r>
              <a:rPr lang="fr-FR" dirty="0" err="1" smtClean="0"/>
              <a:t>Error</a:t>
            </a:r>
            <a:r>
              <a:rPr lang="fr-FR" dirty="0" smtClean="0"/>
              <a:t> on the </a:t>
            </a:r>
            <a:r>
              <a:rPr lang="fr-FR" dirty="0" err="1" smtClean="0"/>
              <a:t>proceeding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689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results</a:t>
            </a:r>
            <a:r>
              <a:rPr lang="fr-FR" dirty="0"/>
              <a:t> - ISPTA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17</a:t>
            </a:fld>
            <a:endParaRPr lang="fr-FR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48841"/>
              </p:ext>
            </p:extLst>
          </p:nvPr>
        </p:nvGraphicFramePr>
        <p:xfrm>
          <a:off x="609600" y="1310435"/>
          <a:ext cx="11301663" cy="6644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7221">
                  <a:extLst>
                    <a:ext uri="{9D8B030D-6E8A-4147-A177-3AD203B41FA5}">
                      <a16:colId xmlns:a16="http://schemas.microsoft.com/office/drawing/2014/main" val="3540189353"/>
                    </a:ext>
                  </a:extLst>
                </a:gridCol>
                <a:gridCol w="4526546">
                  <a:extLst>
                    <a:ext uri="{9D8B030D-6E8A-4147-A177-3AD203B41FA5}">
                      <a16:colId xmlns:a16="http://schemas.microsoft.com/office/drawing/2014/main" val="3091752662"/>
                    </a:ext>
                  </a:extLst>
                </a:gridCol>
                <a:gridCol w="3007896">
                  <a:extLst>
                    <a:ext uri="{9D8B030D-6E8A-4147-A177-3AD203B41FA5}">
                      <a16:colId xmlns:a16="http://schemas.microsoft.com/office/drawing/2014/main" val="1243706388"/>
                    </a:ext>
                  </a:extLst>
                </a:gridCol>
              </a:tblGrid>
              <a:tr h="490295"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Method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smtClean="0"/>
                        <a:t>Standard / en prenant en compte l’erreur de l’hydrophone/ en prenant en compte la température de l’eau et donc la vitesse et la densité</a:t>
                      </a:r>
                    </a:p>
                    <a:p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Complete </a:t>
                      </a:r>
                      <a:r>
                        <a:rPr lang="fr-FR" sz="2400" dirty="0" err="1" smtClean="0"/>
                        <a:t>field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872029"/>
                  </a:ext>
                </a:extLst>
              </a:tr>
              <a:tr h="4902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smtClean="0"/>
                        <a:t>ISPTA </a:t>
                      </a:r>
                      <a:r>
                        <a:rPr lang="en-US" sz="2400" dirty="0" err="1" smtClean="0">
                          <a:effectLst/>
                        </a:rPr>
                        <a:t>mW</a:t>
                      </a:r>
                      <a:r>
                        <a:rPr lang="en-US" sz="2400" dirty="0" smtClean="0">
                          <a:effectLst/>
                        </a:rPr>
                        <a:t>/cm²</a:t>
                      </a:r>
                      <a:endParaRPr lang="fr-FR" sz="4000" dirty="0" smtClean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44,4 / 56,0 / 58,46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47,3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440024"/>
                  </a:ext>
                </a:extLst>
              </a:tr>
              <a:tr h="490295">
                <a:tc>
                  <a:txBody>
                    <a:bodyPr/>
                    <a:lstStyle/>
                    <a:p>
                      <a:r>
                        <a:rPr lang="fr-FR" sz="2400" dirty="0" err="1" smtClean="0"/>
                        <a:t>Elevation</a:t>
                      </a:r>
                      <a:r>
                        <a:rPr lang="fr-FR" sz="2400" dirty="0" smtClean="0"/>
                        <a:t> position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5</a:t>
                      </a:r>
                      <a:r>
                        <a:rPr lang="fr-FR" sz="2400" baseline="30000" dirty="0" smtClean="0"/>
                        <a:t>th</a:t>
                      </a:r>
                      <a:r>
                        <a:rPr lang="fr-FR" sz="2400" dirty="0" smtClean="0"/>
                        <a:t> plan / idem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smtClean="0"/>
                        <a:t>5</a:t>
                      </a:r>
                      <a:r>
                        <a:rPr lang="fr-FR" sz="2400" baseline="30000" dirty="0" smtClean="0"/>
                        <a:t>th</a:t>
                      </a:r>
                      <a:r>
                        <a:rPr lang="fr-FR" sz="2400" dirty="0" smtClean="0"/>
                        <a:t>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94095"/>
                  </a:ext>
                </a:extLst>
              </a:tr>
              <a:tr h="490295"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Axial position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21 mm (=z3) / idem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20 mm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302046"/>
                  </a:ext>
                </a:extLst>
              </a:tr>
              <a:tr h="490295">
                <a:tc>
                  <a:txBody>
                    <a:bodyPr/>
                    <a:lstStyle/>
                    <a:p>
                      <a:r>
                        <a:rPr lang="fr-FR" sz="2400" dirty="0" err="1" smtClean="0"/>
                        <a:t>Lateral</a:t>
                      </a:r>
                      <a:r>
                        <a:rPr lang="fr-FR" sz="2400" baseline="0" dirty="0" smtClean="0"/>
                        <a:t> position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-</a:t>
                      </a:r>
                      <a:r>
                        <a:rPr lang="fr-FR" sz="2400" smtClean="0"/>
                        <a:t>1 mm / idem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-5,5 mm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125147"/>
                  </a:ext>
                </a:extLst>
              </a:tr>
              <a:tr h="1208945"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Pressure </a:t>
                      </a:r>
                      <a:r>
                        <a:rPr lang="fr-FR" sz="2400" dirty="0" err="1" smtClean="0"/>
                        <a:t>corresponding</a:t>
                      </a:r>
                      <a:r>
                        <a:rPr lang="fr-FR" sz="2400" dirty="0" smtClean="0"/>
                        <a:t> to the max ISPTA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smtClean="0"/>
                        <a:t>4,5 </a:t>
                      </a:r>
                      <a:r>
                        <a:rPr lang="fr-FR" sz="2400" dirty="0" err="1" smtClean="0"/>
                        <a:t>Mpa</a:t>
                      </a:r>
                      <a:r>
                        <a:rPr lang="fr-FR" sz="2400" dirty="0" smtClean="0"/>
                        <a:t> (</a:t>
                      </a:r>
                      <a:r>
                        <a:rPr lang="fr-FR" sz="2400" dirty="0" err="1" smtClean="0"/>
                        <a:t>along</a:t>
                      </a:r>
                      <a:r>
                        <a:rPr lang="fr-FR" sz="2400" dirty="0" smtClean="0"/>
                        <a:t> the </a:t>
                      </a:r>
                      <a:r>
                        <a:rPr lang="fr-FR" sz="2400" dirty="0" err="1" smtClean="0"/>
                        <a:t>beam</a:t>
                      </a:r>
                      <a:r>
                        <a:rPr lang="fr-FR" sz="2400" dirty="0" smtClean="0"/>
                        <a:t> axis and at z3) / 5,07 </a:t>
                      </a:r>
                      <a:r>
                        <a:rPr lang="fr-FR" sz="2400" dirty="0" err="1" smtClean="0"/>
                        <a:t>MPa</a:t>
                      </a:r>
                      <a:endParaRPr lang="fr-FR" sz="2400" dirty="0" smtClean="0"/>
                    </a:p>
                    <a:p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5,2 </a:t>
                      </a:r>
                      <a:r>
                        <a:rPr lang="fr-FR" sz="2400" dirty="0" err="1" smtClean="0"/>
                        <a:t>Mpa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383943"/>
                  </a:ext>
                </a:extLst>
              </a:tr>
              <a:tr h="846262"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Max pressure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Idem </a:t>
                      </a:r>
                      <a:r>
                        <a:rPr lang="fr-FR" sz="2400" dirty="0" err="1" smtClean="0"/>
                        <a:t>like</a:t>
                      </a:r>
                      <a:r>
                        <a:rPr lang="fr-FR" sz="2400" dirty="0" smtClean="0"/>
                        <a:t> ISPTA / idem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5,5</a:t>
                      </a:r>
                      <a:r>
                        <a:rPr lang="fr-FR" sz="2400" baseline="0" dirty="0" smtClean="0"/>
                        <a:t> </a:t>
                      </a:r>
                      <a:r>
                        <a:rPr lang="fr-FR" sz="2400" baseline="0" dirty="0" err="1" smtClean="0"/>
                        <a:t>Mpa</a:t>
                      </a:r>
                      <a:r>
                        <a:rPr lang="fr-FR" sz="2400" baseline="0" dirty="0" smtClean="0"/>
                        <a:t> at 21 mm </a:t>
                      </a:r>
                      <a:r>
                        <a:rPr lang="fr-FR" sz="2400" baseline="0" dirty="0" err="1" smtClean="0"/>
                        <a:t>depth</a:t>
                      </a:r>
                      <a:r>
                        <a:rPr lang="fr-FR" sz="2400" baseline="0" dirty="0" smtClean="0"/>
                        <a:t> and -5,5 mm in </a:t>
                      </a:r>
                      <a:r>
                        <a:rPr lang="fr-FR" sz="2400" baseline="0" dirty="0" err="1" smtClean="0"/>
                        <a:t>lateral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925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77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762589"/>
            <a:ext cx="12065000" cy="1143000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MATERIALS AND METHOD 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– OTHERS DEVICES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26" y="1898161"/>
            <a:ext cx="9244264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This experimental setup could be used with any hydrophone. For this setup, a calibrated capsule hydrophone from </a:t>
            </a:r>
            <a:r>
              <a:rPr lang="en-GB" dirty="0" err="1"/>
              <a:t>Onda</a:t>
            </a:r>
            <a:r>
              <a:rPr lang="en-GB" dirty="0"/>
              <a:t> </a:t>
            </a:r>
            <a:r>
              <a:rPr lang="en-GB" dirty="0" smtClean="0"/>
              <a:t>(USA) is used:</a:t>
            </a:r>
          </a:p>
          <a:p>
            <a:pPr>
              <a:buFontTx/>
              <a:buChar char="-"/>
            </a:pPr>
            <a:r>
              <a:rPr lang="en-GB" dirty="0" smtClean="0"/>
              <a:t>Capsule -&gt; more ruggedness than needle or membrane</a:t>
            </a:r>
          </a:p>
          <a:p>
            <a:pPr>
              <a:buFontTx/>
              <a:buChar char="-"/>
            </a:pPr>
            <a:r>
              <a:rPr lang="en-GB" dirty="0" smtClean="0"/>
              <a:t>Diameter </a:t>
            </a:r>
            <a:r>
              <a:rPr lang="en-GB" dirty="0"/>
              <a:t>200 µm </a:t>
            </a:r>
            <a:r>
              <a:rPr lang="en-GB" dirty="0" smtClean="0"/>
              <a:t>:</a:t>
            </a:r>
          </a:p>
          <a:p>
            <a:pPr lvl="1">
              <a:buFontTx/>
              <a:buChar char="-"/>
            </a:pPr>
            <a:r>
              <a:rPr lang="en-GB" dirty="0" smtClean="0"/>
              <a:t>Intermediate sensibility : </a:t>
            </a:r>
            <a:r>
              <a:rPr lang="en-GB" dirty="0"/>
              <a:t>-265 [dB] re 1V/µPa </a:t>
            </a:r>
            <a:endParaRPr lang="en-GB" dirty="0" smtClean="0"/>
          </a:p>
          <a:p>
            <a:pPr lvl="1">
              <a:buFontTx/>
              <a:buChar char="-"/>
            </a:pPr>
            <a:r>
              <a:rPr lang="en-GB" dirty="0" smtClean="0"/>
              <a:t>High directivity : to measure the maximum of elements contribution</a:t>
            </a:r>
          </a:p>
          <a:p>
            <a:pPr lvl="1">
              <a:buFontTx/>
              <a:buChar char="-"/>
            </a:pPr>
            <a:r>
              <a:rPr lang="en-GB" dirty="0" smtClean="0"/>
              <a:t>Precision &lt; pitch of probes elements</a:t>
            </a:r>
          </a:p>
          <a:p>
            <a:pPr>
              <a:buFontTx/>
              <a:buChar char="-"/>
            </a:pPr>
            <a:r>
              <a:rPr lang="en-GB" dirty="0" smtClean="0"/>
              <a:t>band </a:t>
            </a:r>
            <a:r>
              <a:rPr lang="en-GB" dirty="0"/>
              <a:t>pass </a:t>
            </a:r>
            <a:r>
              <a:rPr lang="en-GB" dirty="0" smtClean="0"/>
              <a:t>from 1 MHz </a:t>
            </a:r>
            <a:r>
              <a:rPr lang="en-GB" dirty="0"/>
              <a:t>to </a:t>
            </a:r>
            <a:r>
              <a:rPr lang="en-GB" dirty="0" smtClean="0"/>
              <a:t>20 MHz : </a:t>
            </a:r>
            <a:r>
              <a:rPr lang="en-US" dirty="0"/>
              <a:t>a large panel of </a:t>
            </a:r>
            <a:r>
              <a:rPr lang="en-US" dirty="0" smtClean="0"/>
              <a:t>frequencies could be tested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19444" r="2083" b="8889"/>
          <a:stretch/>
        </p:blipFill>
        <p:spPr>
          <a:xfrm>
            <a:off x="9287709" y="1898161"/>
            <a:ext cx="2703250" cy="189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6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762589"/>
            <a:ext cx="12065000" cy="1143000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MATERIALS AND METHOD 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– OTHERS DEVICES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25" y="1898161"/>
            <a:ext cx="11758863" cy="4525963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FR" dirty="0" smtClean="0"/>
              <a:t>Software :</a:t>
            </a:r>
          </a:p>
          <a:p>
            <a:pPr lvl="1">
              <a:buFontTx/>
              <a:buChar char="-"/>
            </a:pPr>
            <a:r>
              <a:rPr lang="fr-FR" dirty="0" err="1" smtClean="0"/>
              <a:t>Labview</a:t>
            </a:r>
            <a:r>
              <a:rPr lang="fr-FR" dirty="0" smtClean="0"/>
              <a:t> : </a:t>
            </a:r>
            <a:r>
              <a:rPr lang="en-GB" dirty="0"/>
              <a:t> to control the hydrophone displacements and the acquisition of the hydrophone signals by an oscilloscope.</a:t>
            </a:r>
            <a:endParaRPr lang="fr-FR" dirty="0"/>
          </a:p>
          <a:p>
            <a:pPr lvl="1">
              <a:buFontTx/>
              <a:buChar char="-"/>
            </a:pPr>
            <a:r>
              <a:rPr lang="fr-FR" dirty="0" smtClean="0"/>
              <a:t>Matlab : </a:t>
            </a:r>
            <a:r>
              <a:rPr lang="en-GB" dirty="0"/>
              <a:t>to evaluate the safety indexes from the data acquired</a:t>
            </a:r>
            <a:r>
              <a:rPr lang="en-GB" dirty="0" smtClean="0"/>
              <a:t>.</a:t>
            </a:r>
          </a:p>
          <a:p>
            <a:pPr>
              <a:buFontTx/>
              <a:buChar char="-"/>
            </a:pPr>
            <a:r>
              <a:rPr lang="en-GB" dirty="0" smtClean="0"/>
              <a:t>Probe holders :</a:t>
            </a:r>
            <a:endParaRPr lang="fr-FR" dirty="0"/>
          </a:p>
          <a:p>
            <a:pPr lvl="1">
              <a:buFontTx/>
              <a:buChar char="-"/>
            </a:pPr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27" y="4149723"/>
            <a:ext cx="2525562" cy="1902161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32"/>
          <a:stretch/>
        </p:blipFill>
        <p:spPr bwMode="auto">
          <a:xfrm>
            <a:off x="7504680" y="4149724"/>
            <a:ext cx="2325120" cy="1902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162926" y="6172200"/>
            <a:ext cx="122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CAO file 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80685" y="6234527"/>
            <a:ext cx="179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Holder printed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049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731838"/>
            <a:ext cx="11658600" cy="1143000"/>
          </a:xfrm>
        </p:spPr>
        <p:txBody>
          <a:bodyPr>
            <a:normAutofit fontScale="90000"/>
          </a:bodyPr>
          <a:lstStyle/>
          <a:p>
            <a:r>
              <a:rPr lang="fr-F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INTRODUCTION - BACKGROUND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/>
            </a:r>
            <a:b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383632"/>
            <a:ext cx="11912600" cy="4742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Ultrasound medical </a:t>
            </a:r>
            <a:r>
              <a:rPr lang="en-GB" sz="2400" dirty="0" smtClean="0"/>
              <a:t>imaging: Affordable </a:t>
            </a:r>
            <a:r>
              <a:rPr lang="en-GB" sz="2400" dirty="0"/>
              <a:t>– Real-time / fast imaging – </a:t>
            </a:r>
            <a:r>
              <a:rPr lang="en-GB" sz="2400" dirty="0" smtClean="0"/>
              <a:t>spatial resolution </a:t>
            </a:r>
            <a:r>
              <a:rPr lang="en-GB" sz="2400" dirty="0"/>
              <a:t>– </a:t>
            </a:r>
            <a:r>
              <a:rPr lang="en-GB" sz="2400" b="1" u="sng" dirty="0"/>
              <a:t>s</a:t>
            </a:r>
            <a:r>
              <a:rPr lang="en-GB" sz="2400" b="1" u="sng" dirty="0" smtClean="0"/>
              <a:t>afety </a:t>
            </a:r>
            <a:endParaRPr lang="en-GB" sz="2400" b="1" u="sng" dirty="0"/>
          </a:p>
          <a:p>
            <a:endParaRPr lang="en-GB" sz="2400" dirty="0"/>
          </a:p>
          <a:p>
            <a:r>
              <a:rPr lang="en-GB" sz="2400" dirty="0" smtClean="0"/>
              <a:t>Open </a:t>
            </a:r>
            <a:r>
              <a:rPr lang="en-GB" sz="2400" dirty="0"/>
              <a:t>platforms </a:t>
            </a:r>
            <a:r>
              <a:rPr lang="en-GB" sz="2400" dirty="0" smtClean="0"/>
              <a:t>available </a:t>
            </a:r>
            <a:r>
              <a:rPr lang="en-GB" sz="2400" dirty="0"/>
              <a:t>to </a:t>
            </a:r>
            <a:r>
              <a:rPr lang="en-GB" sz="2400" dirty="0" smtClean="0"/>
              <a:t>research [</a:t>
            </a:r>
            <a:r>
              <a:rPr lang="en-GB" sz="2400" dirty="0"/>
              <a:t>1</a:t>
            </a:r>
            <a:r>
              <a:rPr lang="en-GB" sz="2400" dirty="0" smtClean="0"/>
              <a:t>] (</a:t>
            </a:r>
            <a:r>
              <a:rPr lang="en-GB" sz="2400" dirty="0" err="1" smtClean="0"/>
              <a:t>Verasonics</a:t>
            </a:r>
            <a:r>
              <a:rPr lang="en-GB" sz="2400" dirty="0" smtClean="0"/>
              <a:t>, </a:t>
            </a:r>
            <a:r>
              <a:rPr lang="en-GB" sz="2400" dirty="0" err="1" smtClean="0"/>
              <a:t>Ula</a:t>
            </a:r>
            <a:r>
              <a:rPr lang="en-GB" sz="2400" dirty="0" smtClean="0"/>
              <a:t>-Op, …)</a:t>
            </a:r>
            <a:endParaRPr lang="en-GB" sz="2400" dirty="0"/>
          </a:p>
          <a:p>
            <a:r>
              <a:rPr lang="en-GB" sz="2400" dirty="0" smtClean="0"/>
              <a:t>Development of new imaging </a:t>
            </a:r>
            <a:r>
              <a:rPr lang="en-GB" sz="2400" dirty="0"/>
              <a:t>techniques [2</a:t>
            </a:r>
            <a:r>
              <a:rPr lang="en-GB" sz="2400" dirty="0" smtClean="0"/>
              <a:t>] (unfocused, ultrafast, 3D, …)</a:t>
            </a:r>
          </a:p>
          <a:p>
            <a:pPr marL="0" indent="0" algn="ctr">
              <a:buNone/>
            </a:pPr>
            <a:r>
              <a:rPr lang="fr-FR" sz="2400" b="1" dirty="0" smtClean="0"/>
              <a:t>In </a:t>
            </a:r>
            <a:r>
              <a:rPr lang="fr-FR" sz="2400" b="1" dirty="0"/>
              <a:t>vivo acquisition ?</a:t>
            </a:r>
          </a:p>
          <a:p>
            <a:endParaRPr lang="fr-FR" sz="2800" dirty="0"/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47842" y="6457890"/>
            <a:ext cx="9928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i="1" dirty="0"/>
              <a:t>[1] E. </a:t>
            </a:r>
            <a:r>
              <a:rPr lang="en-GB" sz="1000" i="1" dirty="0" err="1"/>
              <a:t>Boni</a:t>
            </a:r>
            <a:r>
              <a:rPr lang="en-GB" sz="1000" i="1" dirty="0"/>
              <a:t>, et al. ‘Ultrasound Open Platforms for Next-Generation Imaging Technique Development’, IEEE Trans. </a:t>
            </a:r>
            <a:r>
              <a:rPr lang="en-GB" sz="1000" i="1" dirty="0" err="1"/>
              <a:t>Ultrason</a:t>
            </a:r>
            <a:r>
              <a:rPr lang="en-GB" sz="1000" i="1" dirty="0"/>
              <a:t>. </a:t>
            </a:r>
            <a:r>
              <a:rPr lang="en-GB" sz="1000" i="1" dirty="0" err="1"/>
              <a:t>Ferroelectr</a:t>
            </a:r>
            <a:r>
              <a:rPr lang="en-GB" sz="1000" i="1" dirty="0"/>
              <a:t>. Freq. Control, 2018, </a:t>
            </a:r>
          </a:p>
          <a:p>
            <a:r>
              <a:rPr lang="en-GB" sz="1000" i="1" dirty="0"/>
              <a:t>[2] M. </a:t>
            </a:r>
            <a:r>
              <a:rPr lang="en-GB" sz="1000" i="1" dirty="0" err="1"/>
              <a:t>Tanter</a:t>
            </a:r>
            <a:r>
              <a:rPr lang="en-GB" sz="1000" i="1" dirty="0"/>
              <a:t> and M. Fink, ‘Ultrafast imaging in biomedical ultrasound’, IEEE Trans. </a:t>
            </a:r>
            <a:r>
              <a:rPr lang="en-GB" sz="1000" i="1" dirty="0" err="1"/>
              <a:t>Ultrason</a:t>
            </a:r>
            <a:r>
              <a:rPr lang="en-GB" sz="1000" i="1" dirty="0"/>
              <a:t>. </a:t>
            </a:r>
            <a:r>
              <a:rPr lang="en-GB" sz="1000" i="1" dirty="0" err="1"/>
              <a:t>Ferroelectr</a:t>
            </a:r>
            <a:r>
              <a:rPr lang="en-GB" sz="1000" i="1" dirty="0"/>
              <a:t>. Freq. Control, 2014</a:t>
            </a:r>
            <a:endParaRPr lang="fr-FR" sz="1000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AF0D191-32A1-4A5C-B457-7AD7DBC3A26A}"/>
              </a:ext>
            </a:extLst>
          </p:cNvPr>
          <p:cNvSpPr/>
          <p:nvPr/>
        </p:nvSpPr>
        <p:spPr>
          <a:xfrm>
            <a:off x="5854700" y="4054157"/>
            <a:ext cx="457200" cy="8065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DB6DF3-3DA0-4CF5-A73F-0EC36E696B9B}"/>
              </a:ext>
            </a:extLst>
          </p:cNvPr>
          <p:cNvSpPr/>
          <p:nvPr/>
        </p:nvSpPr>
        <p:spPr>
          <a:xfrm>
            <a:off x="2032000" y="5233117"/>
            <a:ext cx="8343900" cy="80657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dirty="0"/>
              <a:t>Prove that the whole acquisition platform (ultrasound scanner, probes and imaging sequences) is safe and is compliant with safety regulations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D3CC23-D677-4F83-8FE5-7E1712A84CB1}"/>
              </a:ext>
            </a:extLst>
          </p:cNvPr>
          <p:cNvSpPr/>
          <p:nvPr/>
        </p:nvSpPr>
        <p:spPr>
          <a:xfrm>
            <a:off x="683172" y="3754899"/>
            <a:ext cx="3026980" cy="1229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/>
          </a:p>
          <a:p>
            <a:pPr algn="ctr"/>
            <a:r>
              <a:rPr lang="en-GB" dirty="0" smtClean="0"/>
              <a:t>MI (Mechanical Index)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11AB60-14ED-4CB5-894C-A54115210632}"/>
              </a:ext>
            </a:extLst>
          </p:cNvPr>
          <p:cNvSpPr/>
          <p:nvPr/>
        </p:nvSpPr>
        <p:spPr>
          <a:xfrm>
            <a:off x="8192814" y="3723504"/>
            <a:ext cx="3026980" cy="1229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ISPTA (</a:t>
            </a:r>
            <a:r>
              <a:rPr lang="en-US" dirty="0"/>
              <a:t>Intensity Spatial Peak Temporal </a:t>
            </a:r>
            <a:r>
              <a:rPr lang="en-US" dirty="0" smtClean="0"/>
              <a:t>Average) and TI (Thermal Index) 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743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478740"/>
            <a:ext cx="10972800" cy="114300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MATERIALS AND METHOD - 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ALIGNMENT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609600" y="1600204"/>
            <a:ext cx="6364705" cy="4525963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Step 1 : visualization of the </a:t>
            </a:r>
            <a:r>
              <a:rPr lang="en-GB" dirty="0"/>
              <a:t>hydrophone </a:t>
            </a:r>
            <a:r>
              <a:rPr lang="en-GB" dirty="0" smtClean="0"/>
              <a:t>on </a:t>
            </a:r>
            <a:r>
              <a:rPr lang="en-GB" dirty="0"/>
              <a:t>the ultrasound scanner and </a:t>
            </a:r>
            <a:r>
              <a:rPr lang="en-GB" dirty="0" smtClean="0"/>
              <a:t>first </a:t>
            </a:r>
            <a:r>
              <a:rPr lang="en-GB" dirty="0"/>
              <a:t>placement in the </a:t>
            </a:r>
            <a:r>
              <a:rPr lang="en-GB" dirty="0" err="1"/>
              <a:t>center</a:t>
            </a:r>
            <a:r>
              <a:rPr lang="en-GB" dirty="0"/>
              <a:t> of the </a:t>
            </a:r>
            <a:r>
              <a:rPr lang="en-GB" dirty="0" smtClean="0"/>
              <a:t>probe</a:t>
            </a:r>
          </a:p>
          <a:p>
            <a:r>
              <a:rPr lang="en-GB" dirty="0" smtClean="0"/>
              <a:t>Step 2 : </a:t>
            </a:r>
            <a:r>
              <a:rPr lang="en-GB" dirty="0"/>
              <a:t>A 1D scan </a:t>
            </a:r>
            <a:r>
              <a:rPr lang="en-GB" dirty="0" smtClean="0"/>
              <a:t>performed </a:t>
            </a:r>
            <a:r>
              <a:rPr lang="en-GB" dirty="0"/>
              <a:t>in the lateral and elevation directions to check the alignment </a:t>
            </a:r>
            <a:r>
              <a:rPr lang="en-GB" dirty="0" smtClean="0"/>
              <a:t>and </a:t>
            </a:r>
            <a:r>
              <a:rPr lang="en-GB" dirty="0"/>
              <a:t>add, if necessary, an additional length of acquisition in either direction. </a:t>
            </a:r>
            <a:endParaRPr lang="en-GB" dirty="0" smtClean="0"/>
          </a:p>
          <a:p>
            <a:r>
              <a:rPr lang="en-GB" dirty="0" smtClean="0"/>
              <a:t>Step 3 : realization of a </a:t>
            </a:r>
            <a:r>
              <a:rPr lang="en-GB" dirty="0"/>
              <a:t>C-scan near the probe and at </a:t>
            </a:r>
            <a:r>
              <a:rPr lang="en-GB" dirty="0" smtClean="0"/>
              <a:t>the depth of interest to control </a:t>
            </a:r>
            <a:r>
              <a:rPr lang="en-GB" dirty="0"/>
              <a:t>the third misalignment angle. </a:t>
            </a:r>
            <a:endParaRPr lang="fr-FR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358" y="1459831"/>
            <a:ext cx="5943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8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ALIGNMENT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062" y="1862931"/>
            <a:ext cx="4343612" cy="3257709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21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640" y="1862931"/>
            <a:ext cx="4343612" cy="32577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8516" y="1862931"/>
            <a:ext cx="4343612" cy="325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90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457204"/>
            <a:ext cx="10972800" cy="1143000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RESULTS – UNCERTAINTIES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04"/>
            <a:ext cx="7138737" cy="4981070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Sources of </a:t>
            </a:r>
            <a:r>
              <a:rPr lang="fr-FR" dirty="0" err="1" smtClean="0"/>
              <a:t>error</a:t>
            </a:r>
            <a:r>
              <a:rPr lang="fr-FR" dirty="0" smtClean="0"/>
              <a:t> :</a:t>
            </a:r>
          </a:p>
          <a:p>
            <a:pPr lvl="1"/>
            <a:r>
              <a:rPr lang="fr-FR" dirty="0" smtClean="0"/>
              <a:t>Hydrophone </a:t>
            </a:r>
            <a:r>
              <a:rPr lang="fr-FR" dirty="0" err="1" smtClean="0"/>
              <a:t>measures</a:t>
            </a:r>
            <a:r>
              <a:rPr lang="fr-FR" dirty="0" smtClean="0"/>
              <a:t> </a:t>
            </a:r>
            <a:r>
              <a:rPr lang="fr-FR" dirty="0" err="1" smtClean="0"/>
              <a:t>uncertainty</a:t>
            </a:r>
            <a:r>
              <a:rPr lang="fr-FR" dirty="0" smtClean="0"/>
              <a:t> : ± 1 dB</a:t>
            </a:r>
          </a:p>
          <a:p>
            <a:pPr lvl="1"/>
            <a:r>
              <a:rPr lang="fr-FR" dirty="0" smtClean="0"/>
              <a:t>Oscilloscope </a:t>
            </a:r>
            <a:r>
              <a:rPr lang="fr-FR" dirty="0" err="1" smtClean="0"/>
              <a:t>measures</a:t>
            </a:r>
            <a:r>
              <a:rPr lang="fr-FR" dirty="0" smtClean="0"/>
              <a:t> </a:t>
            </a:r>
            <a:r>
              <a:rPr lang="fr-FR" dirty="0" err="1" smtClean="0"/>
              <a:t>uncertainty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BNC </a:t>
            </a:r>
            <a:r>
              <a:rPr lang="fr-FR" dirty="0" err="1" smtClean="0"/>
              <a:t>cable</a:t>
            </a:r>
            <a:r>
              <a:rPr lang="fr-FR" dirty="0" smtClean="0"/>
              <a:t> </a:t>
            </a:r>
            <a:r>
              <a:rPr lang="fr-FR" dirty="0" err="1" smtClean="0"/>
              <a:t>error</a:t>
            </a:r>
            <a:r>
              <a:rPr lang="fr-FR" dirty="0" smtClean="0"/>
              <a:t> : </a:t>
            </a:r>
            <a:r>
              <a:rPr lang="fr-FR" dirty="0" err="1" smtClean="0"/>
              <a:t>neglected</a:t>
            </a:r>
            <a:endParaRPr lang="fr-FR" dirty="0" smtClean="0"/>
          </a:p>
          <a:p>
            <a:pPr lvl="1"/>
            <a:r>
              <a:rPr lang="en-GB" dirty="0"/>
              <a:t>Error positioning of the motor stage : &lt;25µm / 100 mm</a:t>
            </a:r>
            <a:endParaRPr lang="fr-FR" dirty="0"/>
          </a:p>
          <a:p>
            <a:pPr lvl="1"/>
            <a:r>
              <a:rPr lang="en-US" dirty="0" smtClean="0"/>
              <a:t>Quality </a:t>
            </a:r>
            <a:r>
              <a:rPr lang="en-US" dirty="0"/>
              <a:t>of the water </a:t>
            </a:r>
            <a:r>
              <a:rPr lang="en-US" dirty="0" smtClean="0"/>
              <a:t>(not </a:t>
            </a:r>
            <a:r>
              <a:rPr lang="en-US" dirty="0"/>
              <a:t>filtered and </a:t>
            </a:r>
            <a:r>
              <a:rPr lang="en-US" dirty="0" smtClean="0"/>
              <a:t>degassed) : </a:t>
            </a:r>
            <a:r>
              <a:rPr lang="en-US" dirty="0"/>
              <a:t>risk of </a:t>
            </a:r>
            <a:r>
              <a:rPr lang="en-US" dirty="0" smtClean="0"/>
              <a:t>cavitation </a:t>
            </a:r>
            <a:r>
              <a:rPr lang="en-US" dirty="0"/>
              <a:t>for pressure </a:t>
            </a:r>
            <a:r>
              <a:rPr lang="en-US" dirty="0" smtClean="0"/>
              <a:t>&gt; 1 MPa </a:t>
            </a:r>
          </a:p>
          <a:p>
            <a:pPr lvl="1"/>
            <a:r>
              <a:rPr lang="en-US" dirty="0" smtClean="0"/>
              <a:t>Integral </a:t>
            </a:r>
            <a:r>
              <a:rPr lang="en-US" dirty="0"/>
              <a:t>calculation under MATLAB software by the trapezium </a:t>
            </a:r>
            <a:r>
              <a:rPr lang="en-US" dirty="0" smtClean="0"/>
              <a:t>method</a:t>
            </a:r>
          </a:p>
          <a:p>
            <a:r>
              <a:rPr lang="en-US" dirty="0"/>
              <a:t>Commercial systems must certainly present the same sources of error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Accolade fermante 3"/>
          <p:cNvSpPr/>
          <p:nvPr/>
        </p:nvSpPr>
        <p:spPr>
          <a:xfrm>
            <a:off x="7748337" y="1985211"/>
            <a:ext cx="288758" cy="757993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197516" y="1902542"/>
            <a:ext cx="3797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Added </a:t>
            </a:r>
            <a:r>
              <a:rPr lang="en-US" sz="2000" dirty="0"/>
              <a:t>directly during the conversion between voltage and pressure to have the worst case</a:t>
            </a:r>
            <a:endParaRPr lang="fr-FR" sz="2000" dirty="0"/>
          </a:p>
        </p:txBody>
      </p:sp>
      <p:sp>
        <p:nvSpPr>
          <p:cNvPr id="6" name="Accolade fermante 5"/>
          <p:cNvSpPr/>
          <p:nvPr/>
        </p:nvSpPr>
        <p:spPr>
          <a:xfrm>
            <a:off x="7712243" y="3237542"/>
            <a:ext cx="288758" cy="2489490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8197516" y="4014584"/>
            <a:ext cx="3797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measurement should be repeated several times in order to know the overall error percentage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25192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Mechanical</a:t>
            </a:r>
            <a:r>
              <a:rPr lang="fr-FR" dirty="0"/>
              <a:t> Index (MI)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9387" y="1565828"/>
            <a:ext cx="5950802" cy="239325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23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130969" y="3826043"/>
            <a:ext cx="60518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With</a:t>
            </a:r>
            <a:r>
              <a:rPr lang="fr-FR" sz="2000" dirty="0" smtClean="0"/>
              <a:t> :</a:t>
            </a:r>
          </a:p>
          <a:p>
            <a:r>
              <a:rPr lang="fr-FR" sz="2000" dirty="0" err="1" smtClean="0"/>
              <a:t>f</a:t>
            </a:r>
            <a:r>
              <a:rPr lang="fr-FR" sz="2000" baseline="-25000" dirty="0" err="1" smtClean="0"/>
              <a:t>awf</a:t>
            </a:r>
            <a:r>
              <a:rPr lang="fr-FR" sz="2000" dirty="0" smtClean="0"/>
              <a:t> : </a:t>
            </a:r>
            <a:r>
              <a:rPr lang="fr-FR" sz="2000" dirty="0" err="1" smtClean="0"/>
              <a:t>arithmetic-mean</a:t>
            </a:r>
            <a:r>
              <a:rPr lang="fr-FR" sz="2000" dirty="0" smtClean="0"/>
              <a:t> </a:t>
            </a:r>
            <a:r>
              <a:rPr lang="fr-FR" sz="2000" dirty="0" err="1" smtClean="0"/>
              <a:t>acoustic-working</a:t>
            </a:r>
            <a:r>
              <a:rPr lang="fr-FR" sz="2000" dirty="0" smtClean="0"/>
              <a:t> </a:t>
            </a:r>
            <a:r>
              <a:rPr lang="fr-FR" sz="2000" dirty="0" err="1" smtClean="0"/>
              <a:t>frequency</a:t>
            </a:r>
            <a:endParaRPr lang="fr-FR" sz="2000" dirty="0" smtClean="0"/>
          </a:p>
          <a:p>
            <a:pPr marL="285750" indent="-285750">
              <a:buFontTx/>
              <a:buChar char="-"/>
            </a:pPr>
            <a:endParaRPr lang="fr-FR" baseline="-250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330" y="4471276"/>
            <a:ext cx="5160654" cy="53386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130968" y="4963329"/>
            <a:ext cx="6942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	</a:t>
            </a:r>
            <a:r>
              <a:rPr lang="fr-FR" sz="2000" dirty="0" err="1" smtClean="0"/>
              <a:t>With</a:t>
            </a:r>
            <a:r>
              <a:rPr lang="fr-FR" sz="2000" dirty="0" smtClean="0"/>
              <a:t> :</a:t>
            </a:r>
          </a:p>
          <a:p>
            <a:r>
              <a:rPr lang="fr-FR" sz="2000" dirty="0" smtClean="0"/>
              <a:t>	Z</a:t>
            </a:r>
            <a:r>
              <a:rPr lang="fr-FR" sz="2000" baseline="-25000" dirty="0" smtClean="0"/>
              <a:t>3</a:t>
            </a:r>
            <a:r>
              <a:rPr lang="fr-FR" sz="2000" dirty="0" smtClean="0"/>
              <a:t> : </a:t>
            </a:r>
            <a:r>
              <a:rPr lang="fr-FR" sz="2000" dirty="0" err="1" smtClean="0"/>
              <a:t>cf</a:t>
            </a:r>
            <a:r>
              <a:rPr lang="fr-FR" sz="2000" dirty="0" smtClean="0"/>
              <a:t> slide 10</a:t>
            </a:r>
          </a:p>
          <a:p>
            <a:r>
              <a:rPr lang="fr-FR" sz="2000" dirty="0"/>
              <a:t>	</a:t>
            </a:r>
            <a:r>
              <a:rPr lang="el-GR" sz="2000" dirty="0" smtClean="0"/>
              <a:t>α</a:t>
            </a:r>
            <a:r>
              <a:rPr lang="fr-FR" sz="2000" dirty="0" smtClean="0"/>
              <a:t> = 3.10-5 dB/(m Hz) : </a:t>
            </a:r>
            <a:r>
              <a:rPr lang="fr-FR" sz="2000" dirty="0" err="1" smtClean="0"/>
              <a:t>acoustic</a:t>
            </a:r>
            <a:r>
              <a:rPr lang="fr-FR" sz="2000" dirty="0" smtClean="0"/>
              <a:t> </a:t>
            </a:r>
            <a:r>
              <a:rPr lang="fr-FR" sz="2000" dirty="0" err="1" smtClean="0"/>
              <a:t>attenuation</a:t>
            </a:r>
            <a:r>
              <a:rPr lang="fr-FR" sz="2000" dirty="0" smtClean="0"/>
              <a:t> coefficient</a:t>
            </a:r>
          </a:p>
          <a:p>
            <a:pPr marL="285750" indent="-285750">
              <a:buFontTx/>
              <a:buChar char="-"/>
            </a:pPr>
            <a:endParaRPr lang="fr-FR" baseline="-25000" dirty="0"/>
          </a:p>
        </p:txBody>
      </p:sp>
    </p:spTree>
    <p:extLst>
      <p:ext uri="{BB962C8B-B14F-4D97-AF65-F5344CB8AC3E}">
        <p14:creationId xmlns:p14="http://schemas.microsoft.com/office/powerpoint/2010/main" val="2524705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ISPTA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154012"/>
            <a:ext cx="9641305" cy="208655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24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21105" y="1050116"/>
            <a:ext cx="529390" cy="469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9721515" y="2062396"/>
            <a:ext cx="529390" cy="469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15" y="3214999"/>
            <a:ext cx="9766273" cy="2519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21105" y="3255492"/>
            <a:ext cx="529390" cy="469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9783517" y="3930037"/>
            <a:ext cx="529390" cy="469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819" y="5677748"/>
            <a:ext cx="5623301" cy="100715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658337" y="6156788"/>
            <a:ext cx="194591" cy="469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6551865" y="6063734"/>
            <a:ext cx="554255" cy="469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485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TIS for non scanning application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493" y="1415870"/>
            <a:ext cx="10321750" cy="171137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25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570098" y="2558870"/>
            <a:ext cx="529390" cy="469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25" y="3102016"/>
            <a:ext cx="4242011" cy="58916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01" y="3145986"/>
            <a:ext cx="6668431" cy="321037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414" y="3993388"/>
            <a:ext cx="6519021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68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r>
              <a:rPr lang="fr-FR" dirty="0" smtClean="0"/>
              <a:t> in </a:t>
            </a:r>
            <a:r>
              <a:rPr lang="fr-FR" dirty="0" err="1" smtClean="0"/>
              <a:t>focalization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26</a:t>
            </a:fld>
            <a:endParaRPr lang="fr-FR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965" y="1417638"/>
            <a:ext cx="6437549" cy="4525963"/>
          </a:xfrm>
        </p:spPr>
      </p:pic>
      <p:sp>
        <p:nvSpPr>
          <p:cNvPr id="5" name="Rectangle 4"/>
          <p:cNvSpPr/>
          <p:nvPr/>
        </p:nvSpPr>
        <p:spPr>
          <a:xfrm>
            <a:off x="6503399" y="1232972"/>
            <a:ext cx="4468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 dirty="0"/>
              <a:t>Pressure field of a </a:t>
            </a:r>
            <a:r>
              <a:rPr lang="en-US" b="1" u="sng" dirty="0" smtClean="0"/>
              <a:t>focalized sequence </a:t>
            </a:r>
            <a:r>
              <a:rPr lang="en-US" b="1" u="sng" dirty="0"/>
              <a:t>in MPa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-663624" y="1140639"/>
            <a:ext cx="6474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 smtClean="0"/>
              <a:t>Acquisition of the </a:t>
            </a:r>
            <a:r>
              <a:rPr lang="fr-FR" b="1" u="sng" dirty="0" err="1" smtClean="0"/>
              <a:t>complete</a:t>
            </a:r>
            <a:r>
              <a:rPr lang="fr-FR" b="1" u="sng" dirty="0" smtClean="0"/>
              <a:t> pressure </a:t>
            </a:r>
            <a:r>
              <a:rPr lang="fr-FR" b="1" u="sng" dirty="0" err="1" smtClean="0"/>
              <a:t>field</a:t>
            </a:r>
            <a:r>
              <a:rPr lang="fr-FR" b="1" u="sng" dirty="0" smtClean="0"/>
              <a:t> </a:t>
            </a:r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626249"/>
              </p:ext>
            </p:extLst>
          </p:nvPr>
        </p:nvGraphicFramePr>
        <p:xfrm>
          <a:off x="437873" y="1769573"/>
          <a:ext cx="4123629" cy="219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205">
                  <a:extLst>
                    <a:ext uri="{9D8B030D-6E8A-4147-A177-3AD203B41FA5}">
                      <a16:colId xmlns:a16="http://schemas.microsoft.com/office/drawing/2014/main" val="1757391220"/>
                    </a:ext>
                  </a:extLst>
                </a:gridCol>
                <a:gridCol w="1434717">
                  <a:extLst>
                    <a:ext uri="{9D8B030D-6E8A-4147-A177-3AD203B41FA5}">
                      <a16:colId xmlns:a16="http://schemas.microsoft.com/office/drawing/2014/main" val="1663909494"/>
                    </a:ext>
                  </a:extLst>
                </a:gridCol>
                <a:gridCol w="1165707">
                  <a:extLst>
                    <a:ext uri="{9D8B030D-6E8A-4147-A177-3AD203B41FA5}">
                      <a16:colId xmlns:a16="http://schemas.microsoft.com/office/drawing/2014/main" val="2968553580"/>
                    </a:ext>
                  </a:extLst>
                </a:gridCol>
              </a:tblGrid>
              <a:tr h="226561">
                <a:tc>
                  <a:txBody>
                    <a:bodyPr/>
                    <a:lstStyle/>
                    <a:p>
                      <a:r>
                        <a:rPr lang="fr-FR" dirty="0" smtClean="0"/>
                        <a:t>Dimension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Length</a:t>
                      </a:r>
                      <a:r>
                        <a:rPr lang="fr-FR" dirty="0" smtClean="0"/>
                        <a:t> (mm)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Step</a:t>
                      </a:r>
                      <a:r>
                        <a:rPr lang="fr-FR" dirty="0" smtClean="0"/>
                        <a:t> (mm)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2012943"/>
                  </a:ext>
                </a:extLst>
              </a:tr>
              <a:tr h="359835">
                <a:tc>
                  <a:txBody>
                    <a:bodyPr/>
                    <a:lstStyle/>
                    <a:p>
                      <a:r>
                        <a:rPr lang="fr-FR" b="1" dirty="0" smtClean="0"/>
                        <a:t>Axial</a:t>
                      </a:r>
                      <a:endParaRPr lang="fr-F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45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0.5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714627"/>
                  </a:ext>
                </a:extLst>
              </a:tr>
              <a:tr h="514050">
                <a:tc>
                  <a:txBody>
                    <a:bodyPr/>
                    <a:lstStyle/>
                    <a:p>
                      <a:r>
                        <a:rPr lang="fr-FR" b="1" dirty="0" err="1" smtClean="0"/>
                        <a:t>Lateral</a:t>
                      </a:r>
                      <a:endParaRPr lang="fr-F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46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0.5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3802088"/>
                  </a:ext>
                </a:extLst>
              </a:tr>
              <a:tr h="677850">
                <a:tc>
                  <a:txBody>
                    <a:bodyPr/>
                    <a:lstStyle/>
                    <a:p>
                      <a:r>
                        <a:rPr lang="fr-FR" b="1" dirty="0" err="1" smtClean="0"/>
                        <a:t>Elevation</a:t>
                      </a:r>
                      <a:endParaRPr lang="fr-F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8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0.5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0112839"/>
                  </a:ext>
                </a:extLst>
              </a:tr>
            </a:tbl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-69574" y="4227322"/>
            <a:ext cx="61423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 err="1" smtClean="0"/>
              <a:t>Focused</a:t>
            </a:r>
            <a:r>
              <a:rPr lang="fr-FR" b="1" u="sng" dirty="0" smtClean="0"/>
              <a:t> </a:t>
            </a:r>
            <a:r>
              <a:rPr lang="fr-FR" b="1" u="sng" dirty="0" err="1" smtClean="0"/>
              <a:t>sequence</a:t>
            </a:r>
            <a:r>
              <a:rPr lang="fr-FR" b="1" u="sng" dirty="0" smtClean="0"/>
              <a:t> at 35 mm </a:t>
            </a:r>
            <a:r>
              <a:rPr lang="fr-FR" b="1" u="sng" dirty="0" err="1" smtClean="0"/>
              <a:t>with</a:t>
            </a:r>
            <a:r>
              <a:rPr lang="fr-FR" b="1" u="sng" dirty="0" smtClean="0"/>
              <a:t> a </a:t>
            </a:r>
            <a:r>
              <a:rPr lang="fr-FR" b="1" u="sng" dirty="0" err="1"/>
              <a:t>V</a:t>
            </a:r>
            <a:r>
              <a:rPr lang="fr-FR" b="1" u="sng" dirty="0" err="1" smtClean="0"/>
              <a:t>antage</a:t>
            </a:r>
            <a:r>
              <a:rPr lang="fr-FR" b="1" u="sng" dirty="0" smtClean="0"/>
              <a:t> 256 (</a:t>
            </a:r>
            <a:r>
              <a:rPr lang="fr-FR" b="1" u="sng" dirty="0" err="1" smtClean="0"/>
              <a:t>Verasonics</a:t>
            </a:r>
            <a:r>
              <a:rPr lang="fr-FR" b="1" u="sng" dirty="0" smtClean="0"/>
              <a:t>, USA) and a </a:t>
            </a:r>
            <a:r>
              <a:rPr lang="fr-FR" b="1" u="sng" dirty="0" err="1" smtClean="0"/>
              <a:t>linear</a:t>
            </a:r>
            <a:r>
              <a:rPr lang="fr-FR" b="1" u="sng" dirty="0" smtClean="0"/>
              <a:t> probe L7-4 : 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913357"/>
              </p:ext>
            </p:extLst>
          </p:nvPr>
        </p:nvGraphicFramePr>
        <p:xfrm>
          <a:off x="324691" y="5118953"/>
          <a:ext cx="449788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773">
                  <a:extLst>
                    <a:ext uri="{9D8B030D-6E8A-4147-A177-3AD203B41FA5}">
                      <a16:colId xmlns:a16="http://schemas.microsoft.com/office/drawing/2014/main" val="2781822680"/>
                    </a:ext>
                  </a:extLst>
                </a:gridCol>
                <a:gridCol w="1170432">
                  <a:extLst>
                    <a:ext uri="{9D8B030D-6E8A-4147-A177-3AD203B41FA5}">
                      <a16:colId xmlns:a16="http://schemas.microsoft.com/office/drawing/2014/main" val="283639999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20183546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07952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Frequency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Number</a:t>
                      </a:r>
                      <a:r>
                        <a:rPr lang="fr-FR" dirty="0" smtClean="0"/>
                        <a:t> of cycle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Voltage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Frame</a:t>
                      </a:r>
                      <a:r>
                        <a:rPr lang="fr-FR" baseline="0" dirty="0" smtClean="0"/>
                        <a:t> rate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2937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5.2 MHz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50 V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500 Hz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78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09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467144"/>
            <a:ext cx="10972800" cy="1143000"/>
          </a:xfrm>
        </p:spPr>
        <p:txBody>
          <a:bodyPr>
            <a:normAutofit/>
          </a:bodyPr>
          <a:lstStyle/>
          <a:p>
            <a:r>
              <a:rPr lang="fr-F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RESULTS – SAFETY INDEX</a:t>
            </a:r>
            <a:endParaRPr lang="fr-FR" sz="3200" b="1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1830949"/>
              </p:ext>
            </p:extLst>
          </p:nvPr>
        </p:nvGraphicFramePr>
        <p:xfrm>
          <a:off x="179562" y="1612009"/>
          <a:ext cx="5932480" cy="2987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0593">
                  <a:extLst>
                    <a:ext uri="{9D8B030D-6E8A-4147-A177-3AD203B41FA5}">
                      <a16:colId xmlns:a16="http://schemas.microsoft.com/office/drawing/2014/main" val="37453320"/>
                    </a:ext>
                  </a:extLst>
                </a:gridCol>
                <a:gridCol w="2313488">
                  <a:extLst>
                    <a:ext uri="{9D8B030D-6E8A-4147-A177-3AD203B41FA5}">
                      <a16:colId xmlns:a16="http://schemas.microsoft.com/office/drawing/2014/main" val="3668059898"/>
                    </a:ext>
                  </a:extLst>
                </a:gridCol>
                <a:gridCol w="1808399">
                  <a:extLst>
                    <a:ext uri="{9D8B030D-6E8A-4147-A177-3AD203B41FA5}">
                      <a16:colId xmlns:a16="http://schemas.microsoft.com/office/drawing/2014/main" val="27850272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</a:rPr>
                        <a:t> </a:t>
                      </a:r>
                      <a:endParaRPr lang="fr-FR" sz="4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effectLst/>
                        </a:rPr>
                        <a:t>Standard (non scanning procedure)</a:t>
                      </a:r>
                      <a:endParaRPr lang="fr-FR" sz="4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effectLst/>
                        </a:rPr>
                        <a:t>Complete Field</a:t>
                      </a:r>
                      <a:endParaRPr lang="fr-FR" sz="4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4583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effectLst/>
                        </a:rPr>
                        <a:t>ISPTA in </a:t>
                      </a:r>
                      <a:r>
                        <a:rPr lang="en-US" sz="2800" dirty="0" err="1">
                          <a:effectLst/>
                        </a:rPr>
                        <a:t>mW</a:t>
                      </a:r>
                      <a:r>
                        <a:rPr lang="en-US" sz="2800" dirty="0">
                          <a:effectLst/>
                        </a:rPr>
                        <a:t>/cm²</a:t>
                      </a:r>
                      <a:endParaRPr lang="fr-FR" sz="4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effectLst/>
                        </a:rPr>
                        <a:t>122</a:t>
                      </a:r>
                      <a:endParaRPr lang="fr-FR" sz="4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effectLst/>
                        </a:rPr>
                        <a:t>171</a:t>
                      </a:r>
                      <a:endParaRPr lang="fr-FR" sz="4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6660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01600" algn="r"/>
                      <a:r>
                        <a:rPr lang="en-US" sz="2800">
                          <a:effectLst/>
                        </a:rPr>
                        <a:t>MI</a:t>
                      </a:r>
                      <a:endParaRPr lang="fr-FR" sz="4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01600" algn="ctr"/>
                      <a:r>
                        <a:rPr lang="fr-FR" sz="2800" dirty="0" smtClean="0">
                          <a:effectLst/>
                        </a:rPr>
                        <a:t>1.3</a:t>
                      </a:r>
                      <a:endParaRPr lang="fr-FR" sz="4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01600" algn="ctr"/>
                      <a:r>
                        <a:rPr lang="en-GB" sz="2800" dirty="0" smtClean="0">
                          <a:effectLst/>
                        </a:rPr>
                        <a:t>1.6</a:t>
                      </a:r>
                      <a:endParaRPr lang="fr-FR" sz="4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8089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800">
                          <a:effectLst/>
                        </a:rPr>
                        <a:t>TIS / TIB</a:t>
                      </a:r>
                      <a:endParaRPr lang="fr-FR" sz="4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effectLst/>
                        </a:rPr>
                        <a:t>0.1/ </a:t>
                      </a:r>
                      <a:r>
                        <a:rPr lang="en-GB" sz="2800" dirty="0" smtClean="0">
                          <a:effectLst/>
                        </a:rPr>
                        <a:t>0.9</a:t>
                      </a:r>
                      <a:endParaRPr lang="fr-FR" sz="4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499777"/>
                  </a:ext>
                </a:extLst>
              </a:tr>
            </a:tbl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 flipH="1">
            <a:off x="2358190" y="972470"/>
            <a:ext cx="180473" cy="13234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1067119" y="972470"/>
            <a:ext cx="277851" cy="180474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79562" y="4743516"/>
            <a:ext cx="6100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Thresholds</a:t>
            </a:r>
            <a:r>
              <a:rPr lang="fr-FR" sz="2000" dirty="0" smtClean="0"/>
              <a:t> </a:t>
            </a:r>
            <a:r>
              <a:rPr lang="fr-FR" sz="2000" dirty="0" err="1" smtClean="0"/>
              <a:t>given</a:t>
            </a:r>
            <a:r>
              <a:rPr lang="fr-FR" sz="2000" dirty="0" smtClean="0"/>
              <a:t> by the FDA </a:t>
            </a:r>
            <a:r>
              <a:rPr lang="fr-FR" sz="2000" dirty="0" err="1" smtClean="0"/>
              <a:t>regulation</a:t>
            </a:r>
            <a:r>
              <a:rPr lang="fr-FR" sz="2000" dirty="0" smtClean="0"/>
              <a:t> [7] for the </a:t>
            </a:r>
            <a:r>
              <a:rPr lang="fr-FR" sz="2000" dirty="0" err="1" smtClean="0"/>
              <a:t>peripheral</a:t>
            </a:r>
            <a:r>
              <a:rPr lang="fr-FR" sz="2000" dirty="0" smtClean="0"/>
              <a:t> </a:t>
            </a:r>
            <a:r>
              <a:rPr lang="fr-FR" sz="2000" dirty="0" err="1" smtClean="0"/>
              <a:t>vessels</a:t>
            </a:r>
            <a:r>
              <a:rPr lang="fr-FR" sz="2000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fr-FR" sz="2000" dirty="0" smtClean="0"/>
              <a:t>ISPTA &lt; 720 mW/ cm² </a:t>
            </a:r>
          </a:p>
          <a:p>
            <a:pPr marL="285750" indent="-285750">
              <a:buFontTx/>
              <a:buChar char="-"/>
            </a:pPr>
            <a:r>
              <a:rPr lang="fr-FR" sz="2000" dirty="0" smtClean="0"/>
              <a:t>MI &lt; 1.9</a:t>
            </a:r>
            <a:endParaRPr lang="fr-FR" sz="2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20316" y="6058911"/>
            <a:ext cx="1167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[7] </a:t>
            </a:r>
            <a:r>
              <a:rPr lang="en-US" sz="1000" i="1" dirty="0"/>
              <a:t>U. S. Food and D. Administration, ‘Information for manufacturers seeking marketing clearance of diagnostic ultrasound systems and transducers’, </a:t>
            </a:r>
            <a:r>
              <a:rPr lang="en-US" sz="1000" i="1" dirty="0" err="1"/>
              <a:t>Rockv</a:t>
            </a:r>
            <a:r>
              <a:rPr lang="en-US" sz="1000" i="1" dirty="0"/>
              <a:t>. MD Cent. Devices </a:t>
            </a:r>
            <a:r>
              <a:rPr lang="en-US" sz="1000" i="1" dirty="0" err="1"/>
              <a:t>Radiol</a:t>
            </a:r>
            <a:r>
              <a:rPr lang="en-US" sz="1000" i="1" dirty="0"/>
              <a:t>. Health US Food Drug Adm., 2008.</a:t>
            </a:r>
            <a:endParaRPr lang="en-US" sz="1000" i="1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27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080" y="-122814"/>
            <a:ext cx="18288000" cy="5743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935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358"/>
    </mc:Choice>
    <mc:Fallback xmlns="">
      <p:transition spd="slow" advTm="99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results</a:t>
            </a:r>
            <a:r>
              <a:rPr lang="fr-FR" dirty="0"/>
              <a:t> - MI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28</a:t>
            </a:fld>
            <a:endParaRPr lang="fr-FR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914614"/>
              </p:ext>
            </p:extLst>
          </p:nvPr>
        </p:nvGraphicFramePr>
        <p:xfrm>
          <a:off x="609600" y="1647829"/>
          <a:ext cx="9773652" cy="4098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7884">
                  <a:extLst>
                    <a:ext uri="{9D8B030D-6E8A-4147-A177-3AD203B41FA5}">
                      <a16:colId xmlns:a16="http://schemas.microsoft.com/office/drawing/2014/main" val="3540189353"/>
                    </a:ext>
                  </a:extLst>
                </a:gridCol>
                <a:gridCol w="3257884">
                  <a:extLst>
                    <a:ext uri="{9D8B030D-6E8A-4147-A177-3AD203B41FA5}">
                      <a16:colId xmlns:a16="http://schemas.microsoft.com/office/drawing/2014/main" val="3091752662"/>
                    </a:ext>
                  </a:extLst>
                </a:gridCol>
                <a:gridCol w="3257884">
                  <a:extLst>
                    <a:ext uri="{9D8B030D-6E8A-4147-A177-3AD203B41FA5}">
                      <a16:colId xmlns:a16="http://schemas.microsoft.com/office/drawing/2014/main" val="1243706388"/>
                    </a:ext>
                  </a:extLst>
                </a:gridCol>
              </a:tblGrid>
              <a:tr h="525675"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Method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Standard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Complete </a:t>
                      </a:r>
                      <a:r>
                        <a:rPr lang="fr-FR" sz="2800" dirty="0" err="1" smtClean="0"/>
                        <a:t>field</a:t>
                      </a:r>
                      <a:endParaRPr lang="fr-F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872029"/>
                  </a:ext>
                </a:extLst>
              </a:tr>
              <a:tr h="525675"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MI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1.3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440024"/>
                  </a:ext>
                </a:extLst>
              </a:tr>
              <a:tr h="525675">
                <a:tc>
                  <a:txBody>
                    <a:bodyPr/>
                    <a:lstStyle/>
                    <a:p>
                      <a:r>
                        <a:rPr lang="fr-FR" sz="2800" dirty="0" err="1" smtClean="0"/>
                        <a:t>Elevation</a:t>
                      </a:r>
                      <a:r>
                        <a:rPr lang="fr-FR" sz="2800" dirty="0" smtClean="0"/>
                        <a:t> position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5</a:t>
                      </a:r>
                      <a:r>
                        <a:rPr lang="fr-FR" sz="2800" baseline="30000" dirty="0" smtClean="0"/>
                        <a:t>th</a:t>
                      </a:r>
                      <a:r>
                        <a:rPr lang="fr-FR" sz="2800" dirty="0" smtClean="0"/>
                        <a:t> plan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baseline="0" dirty="0" smtClean="0"/>
                        <a:t>4</a:t>
                      </a:r>
                      <a:r>
                        <a:rPr lang="fr-FR" sz="2800" baseline="30000" dirty="0" smtClean="0"/>
                        <a:t>th</a:t>
                      </a:r>
                      <a:r>
                        <a:rPr lang="fr-FR" sz="2800" dirty="0" smtClean="0"/>
                        <a:t>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94095"/>
                  </a:ext>
                </a:extLst>
              </a:tr>
              <a:tr h="525675"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Axial position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17 mm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36,5 mm</a:t>
                      </a:r>
                      <a:endParaRPr lang="fr-F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302046"/>
                  </a:ext>
                </a:extLst>
              </a:tr>
              <a:tr h="525675">
                <a:tc>
                  <a:txBody>
                    <a:bodyPr/>
                    <a:lstStyle/>
                    <a:p>
                      <a:r>
                        <a:rPr lang="fr-FR" sz="2800" dirty="0" err="1" smtClean="0"/>
                        <a:t>Lateral</a:t>
                      </a:r>
                      <a:r>
                        <a:rPr lang="fr-FR" sz="2800" baseline="0" dirty="0" smtClean="0"/>
                        <a:t> position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-2 mm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-3 mm</a:t>
                      </a:r>
                      <a:endParaRPr lang="fr-F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125147"/>
                  </a:ext>
                </a:extLst>
              </a:tr>
              <a:tr h="907329"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Min pressure (</a:t>
                      </a:r>
                      <a:r>
                        <a:rPr lang="fr-FR" sz="2800" dirty="0" err="1" smtClean="0"/>
                        <a:t>along</a:t>
                      </a:r>
                      <a:r>
                        <a:rPr lang="fr-FR" sz="2800" dirty="0" smtClean="0"/>
                        <a:t> the </a:t>
                      </a:r>
                      <a:r>
                        <a:rPr lang="fr-FR" sz="2800" dirty="0" err="1" smtClean="0"/>
                        <a:t>beam</a:t>
                      </a:r>
                      <a:r>
                        <a:rPr lang="fr-FR" sz="2800" dirty="0" smtClean="0"/>
                        <a:t> axis)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-4,07 </a:t>
                      </a:r>
                      <a:r>
                        <a:rPr lang="fr-FR" sz="2800" dirty="0" err="1" smtClean="0"/>
                        <a:t>Mpa</a:t>
                      </a:r>
                      <a:r>
                        <a:rPr lang="fr-FR" sz="2800" dirty="0" smtClean="0"/>
                        <a:t> at 18,5 mm </a:t>
                      </a:r>
                      <a:r>
                        <a:rPr lang="fr-FR" sz="2800" dirty="0" err="1" smtClean="0"/>
                        <a:t>depth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-6,22 </a:t>
                      </a:r>
                      <a:r>
                        <a:rPr lang="fr-FR" sz="2800" dirty="0" err="1" smtClean="0"/>
                        <a:t>Mpa</a:t>
                      </a:r>
                      <a:endParaRPr lang="fr-F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383943"/>
                  </a:ext>
                </a:extLst>
              </a:tr>
              <a:tr h="525675"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Min pressure</a:t>
                      </a:r>
                      <a:r>
                        <a:rPr lang="fr-FR" sz="2800" baseline="0" dirty="0" smtClean="0"/>
                        <a:t> at z3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-3,56 </a:t>
                      </a:r>
                      <a:r>
                        <a:rPr lang="fr-FR" sz="2800" dirty="0" err="1" smtClean="0"/>
                        <a:t>MPa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800" dirty="0" smtClean="0"/>
                        <a:t>Not </a:t>
                      </a:r>
                      <a:r>
                        <a:rPr lang="fr-FR" sz="2800" dirty="0" err="1" smtClean="0"/>
                        <a:t>concerned</a:t>
                      </a:r>
                      <a:endParaRPr lang="fr-F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925365"/>
                  </a:ext>
                </a:extLst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868218" y="5939401"/>
            <a:ext cx="43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*</a:t>
            </a:r>
            <a:r>
              <a:rPr lang="fr-FR" dirty="0" err="1" smtClean="0"/>
              <a:t>Error</a:t>
            </a:r>
            <a:r>
              <a:rPr lang="fr-FR" dirty="0" smtClean="0"/>
              <a:t> on the </a:t>
            </a:r>
            <a:r>
              <a:rPr lang="fr-FR" dirty="0" err="1" smtClean="0"/>
              <a:t>proceeding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687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results</a:t>
            </a:r>
            <a:r>
              <a:rPr lang="fr-FR" dirty="0"/>
              <a:t> - ISPTA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29</a:t>
            </a:fld>
            <a:endParaRPr lang="fr-FR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472581"/>
              </p:ext>
            </p:extLst>
          </p:nvPr>
        </p:nvGraphicFramePr>
        <p:xfrm>
          <a:off x="609601" y="1619487"/>
          <a:ext cx="9424737" cy="4849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1579">
                  <a:extLst>
                    <a:ext uri="{9D8B030D-6E8A-4147-A177-3AD203B41FA5}">
                      <a16:colId xmlns:a16="http://schemas.microsoft.com/office/drawing/2014/main" val="3540189353"/>
                    </a:ext>
                  </a:extLst>
                </a:gridCol>
                <a:gridCol w="3141579">
                  <a:extLst>
                    <a:ext uri="{9D8B030D-6E8A-4147-A177-3AD203B41FA5}">
                      <a16:colId xmlns:a16="http://schemas.microsoft.com/office/drawing/2014/main" val="3091752662"/>
                    </a:ext>
                  </a:extLst>
                </a:gridCol>
                <a:gridCol w="3141579">
                  <a:extLst>
                    <a:ext uri="{9D8B030D-6E8A-4147-A177-3AD203B41FA5}">
                      <a16:colId xmlns:a16="http://schemas.microsoft.com/office/drawing/2014/main" val="1243706388"/>
                    </a:ext>
                  </a:extLst>
                </a:gridCol>
              </a:tblGrid>
              <a:tr h="490295"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Method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Standard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Complete </a:t>
                      </a:r>
                      <a:r>
                        <a:rPr lang="fr-FR" sz="2400" dirty="0" err="1" smtClean="0"/>
                        <a:t>field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872029"/>
                  </a:ext>
                </a:extLst>
              </a:tr>
              <a:tr h="4902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smtClean="0"/>
                        <a:t>ISPTA </a:t>
                      </a:r>
                      <a:r>
                        <a:rPr lang="en-US" sz="2400" dirty="0" err="1" smtClean="0">
                          <a:effectLst/>
                        </a:rPr>
                        <a:t>mW</a:t>
                      </a:r>
                      <a:r>
                        <a:rPr lang="en-US" sz="2400" dirty="0" smtClean="0">
                          <a:effectLst/>
                        </a:rPr>
                        <a:t>/cm²</a:t>
                      </a:r>
                      <a:endParaRPr lang="fr-FR" sz="4000" dirty="0" smtClean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122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171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440024"/>
                  </a:ext>
                </a:extLst>
              </a:tr>
              <a:tr h="490295">
                <a:tc>
                  <a:txBody>
                    <a:bodyPr/>
                    <a:lstStyle/>
                    <a:p>
                      <a:r>
                        <a:rPr lang="fr-FR" sz="2400" dirty="0" err="1" smtClean="0"/>
                        <a:t>Elevation</a:t>
                      </a:r>
                      <a:r>
                        <a:rPr lang="fr-FR" sz="2400" dirty="0" smtClean="0"/>
                        <a:t> position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aseline="0" dirty="0" smtClean="0"/>
                        <a:t>5</a:t>
                      </a:r>
                      <a:r>
                        <a:rPr lang="fr-FR" sz="2400" baseline="30000" dirty="0" smtClean="0"/>
                        <a:t>th</a:t>
                      </a:r>
                      <a:r>
                        <a:rPr lang="fr-FR" sz="2400" dirty="0" smtClean="0"/>
                        <a:t> plan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smtClean="0"/>
                        <a:t>4</a:t>
                      </a:r>
                      <a:r>
                        <a:rPr lang="fr-FR" sz="2400" baseline="30000" dirty="0" smtClean="0"/>
                        <a:t>th</a:t>
                      </a:r>
                      <a:r>
                        <a:rPr lang="fr-FR" sz="2400" dirty="0" smtClean="0"/>
                        <a:t>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94095"/>
                  </a:ext>
                </a:extLst>
              </a:tr>
              <a:tr h="490295"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Axial position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17 mm (=z3)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36,5 mm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302046"/>
                  </a:ext>
                </a:extLst>
              </a:tr>
              <a:tr h="490295">
                <a:tc>
                  <a:txBody>
                    <a:bodyPr/>
                    <a:lstStyle/>
                    <a:p>
                      <a:r>
                        <a:rPr lang="fr-FR" sz="2400" dirty="0" err="1" smtClean="0"/>
                        <a:t>Lateral</a:t>
                      </a:r>
                      <a:r>
                        <a:rPr lang="fr-FR" sz="2400" baseline="0" dirty="0" smtClean="0"/>
                        <a:t> position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-1,5 mm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2mm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125147"/>
                  </a:ext>
                </a:extLst>
              </a:tr>
              <a:tr h="1208945"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Pressure </a:t>
                      </a:r>
                      <a:r>
                        <a:rPr lang="fr-FR" sz="2400" dirty="0" err="1" smtClean="0"/>
                        <a:t>corresponding</a:t>
                      </a:r>
                      <a:r>
                        <a:rPr lang="fr-FR" sz="2400" dirty="0" smtClean="0"/>
                        <a:t> to the max ISPTA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smtClean="0"/>
                        <a:t>7,2 </a:t>
                      </a:r>
                      <a:r>
                        <a:rPr lang="fr-FR" sz="2400" dirty="0" err="1" smtClean="0"/>
                        <a:t>Mpa</a:t>
                      </a:r>
                      <a:r>
                        <a:rPr lang="fr-FR" sz="2400" dirty="0" smtClean="0"/>
                        <a:t> (</a:t>
                      </a:r>
                      <a:r>
                        <a:rPr lang="fr-FR" sz="2400" dirty="0" err="1" smtClean="0"/>
                        <a:t>along</a:t>
                      </a:r>
                      <a:r>
                        <a:rPr lang="fr-FR" sz="2400" dirty="0" smtClean="0"/>
                        <a:t> the </a:t>
                      </a:r>
                      <a:r>
                        <a:rPr lang="fr-FR" sz="2400" dirty="0" err="1" smtClean="0"/>
                        <a:t>beam</a:t>
                      </a:r>
                      <a:r>
                        <a:rPr lang="fr-FR" sz="2400" dirty="0" smtClean="0"/>
                        <a:t> axis and at z3)</a:t>
                      </a:r>
                    </a:p>
                    <a:p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11,2 </a:t>
                      </a:r>
                      <a:r>
                        <a:rPr lang="fr-FR" sz="2400" dirty="0" err="1" smtClean="0"/>
                        <a:t>Mpa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383943"/>
                  </a:ext>
                </a:extLst>
              </a:tr>
              <a:tr h="846262"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Max pressure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Idem </a:t>
                      </a:r>
                      <a:r>
                        <a:rPr lang="fr-FR" sz="2400" dirty="0" err="1" smtClean="0"/>
                        <a:t>like</a:t>
                      </a:r>
                      <a:r>
                        <a:rPr lang="fr-FR" sz="2400" dirty="0" smtClean="0"/>
                        <a:t> ISPTA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11,3</a:t>
                      </a:r>
                      <a:r>
                        <a:rPr lang="fr-FR" sz="2400" baseline="0" dirty="0" smtClean="0"/>
                        <a:t> </a:t>
                      </a:r>
                      <a:r>
                        <a:rPr lang="fr-FR" sz="2400" baseline="0" dirty="0" err="1" smtClean="0"/>
                        <a:t>Mpa</a:t>
                      </a:r>
                      <a:r>
                        <a:rPr lang="fr-FR" sz="2400" baseline="0" dirty="0" smtClean="0"/>
                        <a:t> at 37,5 mm </a:t>
                      </a:r>
                      <a:r>
                        <a:rPr lang="fr-FR" sz="2400" baseline="0" dirty="0" err="1" smtClean="0"/>
                        <a:t>depth</a:t>
                      </a:r>
                      <a:r>
                        <a:rPr lang="fr-FR" sz="2400" baseline="0" dirty="0" smtClean="0"/>
                        <a:t> </a:t>
                      </a:r>
                      <a:r>
                        <a:rPr lang="fr-FR" sz="2400" baseline="0" smtClean="0"/>
                        <a:t>and 2,5 mm </a:t>
                      </a:r>
                      <a:r>
                        <a:rPr lang="fr-FR" sz="2400" baseline="0" dirty="0" smtClean="0"/>
                        <a:t>in </a:t>
                      </a:r>
                      <a:r>
                        <a:rPr lang="fr-FR" sz="2400" baseline="0" dirty="0" err="1" smtClean="0"/>
                        <a:t>lateral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925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200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5063" y="457204"/>
            <a:ext cx="11470105" cy="1143000"/>
          </a:xfrm>
        </p:spPr>
        <p:txBody>
          <a:bodyPr>
            <a:normAutofit/>
          </a:bodyPr>
          <a:lstStyle/>
          <a:p>
            <a:r>
              <a:rPr lang="fr-F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INTRODUCTION </a:t>
            </a:r>
            <a:r>
              <a:rPr lang="fr-F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– COMMERCIAL SOLUTIONS</a:t>
            </a:r>
            <a:endParaRPr lang="fr-FR" sz="3200" b="1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0162491"/>
              </p:ext>
            </p:extLst>
          </p:nvPr>
        </p:nvGraphicFramePr>
        <p:xfrm>
          <a:off x="265696" y="1416792"/>
          <a:ext cx="11454063" cy="4194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031">
                  <a:extLst>
                    <a:ext uri="{9D8B030D-6E8A-4147-A177-3AD203B41FA5}">
                      <a16:colId xmlns:a16="http://schemas.microsoft.com/office/drawing/2014/main" val="1729580177"/>
                    </a:ext>
                  </a:extLst>
                </a:gridCol>
                <a:gridCol w="2767263">
                  <a:extLst>
                    <a:ext uri="{9D8B030D-6E8A-4147-A177-3AD203B41FA5}">
                      <a16:colId xmlns:a16="http://schemas.microsoft.com/office/drawing/2014/main" val="2976317859"/>
                    </a:ext>
                  </a:extLst>
                </a:gridCol>
                <a:gridCol w="3248527">
                  <a:extLst>
                    <a:ext uri="{9D8B030D-6E8A-4147-A177-3AD203B41FA5}">
                      <a16:colId xmlns:a16="http://schemas.microsoft.com/office/drawing/2014/main" val="3510508314"/>
                    </a:ext>
                  </a:extLst>
                </a:gridCol>
                <a:gridCol w="3140242">
                  <a:extLst>
                    <a:ext uri="{9D8B030D-6E8A-4147-A177-3AD203B41FA5}">
                      <a16:colId xmlns:a16="http://schemas.microsoft.com/office/drawing/2014/main" val="1809127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Company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ACERTARA, USA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ONDA CORPORATION,</a:t>
                      </a:r>
                      <a:r>
                        <a:rPr lang="fr-FR" baseline="0" dirty="0" smtClean="0"/>
                        <a:t> USA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PRECISION ACOUSTIC, UK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333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Model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AMT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AIM III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UMS3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100555"/>
                  </a:ext>
                </a:extLst>
              </a:tr>
              <a:tr h="1532288">
                <a:tc>
                  <a:txBody>
                    <a:bodyPr/>
                    <a:lstStyle/>
                    <a:p>
                      <a:r>
                        <a:rPr lang="fr-FR" dirty="0" smtClean="0"/>
                        <a:t>Image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876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Cost</a:t>
                      </a:r>
                      <a:r>
                        <a:rPr lang="fr-FR" dirty="0" smtClean="0"/>
                        <a:t> in k€ (date of </a:t>
                      </a:r>
                      <a:r>
                        <a:rPr lang="fr-FR" dirty="0" err="1" smtClean="0"/>
                        <a:t>quotation</a:t>
                      </a:r>
                      <a:r>
                        <a:rPr lang="fr-FR" dirty="0" smtClean="0"/>
                        <a:t>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48 (2020)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57 (2020)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46 (2018)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8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Automatic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calculations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Gold standard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ISPTA, pulse duration, MI</a:t>
                      </a:r>
                      <a:r>
                        <a:rPr lang="fr-FR" b="1" baseline="0" dirty="0" smtClean="0"/>
                        <a:t> </a:t>
                      </a:r>
                      <a:r>
                        <a:rPr lang="fr-FR" dirty="0" smtClean="0"/>
                        <a:t>(</a:t>
                      </a:r>
                      <a:r>
                        <a:rPr lang="fr-FR" dirty="0" err="1" smtClean="0"/>
                        <a:t>derated</a:t>
                      </a:r>
                      <a:r>
                        <a:rPr lang="fr-FR" dirty="0" smtClean="0"/>
                        <a:t> value)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 smtClean="0"/>
                        <a:t>ISPTA, pulse duration, MI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+ </a:t>
                      </a:r>
                      <a:r>
                        <a:rPr lang="fr-FR" dirty="0" err="1" smtClean="0"/>
                        <a:t>others</a:t>
                      </a:r>
                      <a:r>
                        <a:rPr lang="fr-FR" dirty="0" smtClean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19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Regulatory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requirements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baseline="0" dirty="0" smtClean="0"/>
                        <a:t>NEMA UD2</a:t>
                      </a:r>
                      <a:r>
                        <a:rPr lang="fr-FR" b="0" baseline="0" dirty="0" smtClean="0"/>
                        <a:t> and </a:t>
                      </a:r>
                      <a:r>
                        <a:rPr lang="fr-FR" b="0" baseline="0" dirty="0" err="1" smtClean="0"/>
                        <a:t>others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FDA 510(k)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 smtClean="0"/>
                        <a:t>FDA 510(k), </a:t>
                      </a:r>
                      <a:r>
                        <a:rPr lang="fr-FR" b="1" baseline="0" dirty="0" smtClean="0"/>
                        <a:t>NEMA UD2</a:t>
                      </a:r>
                      <a:r>
                        <a:rPr lang="fr-FR" b="1" dirty="0" smtClean="0"/>
                        <a:t> </a:t>
                      </a:r>
                    </a:p>
                    <a:p>
                      <a:pPr algn="ctr"/>
                      <a:r>
                        <a:rPr lang="fr-FR" dirty="0" smtClean="0"/>
                        <a:t>and </a:t>
                      </a:r>
                      <a:r>
                        <a:rPr lang="fr-FR" dirty="0" err="1" smtClean="0"/>
                        <a:t>others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392538"/>
                  </a:ext>
                </a:extLst>
              </a:tr>
            </a:tbl>
          </a:graphicData>
        </a:graphic>
      </p:graphicFrame>
      <p:grpSp>
        <p:nvGrpSpPr>
          <p:cNvPr id="3" name="Groupe 2"/>
          <p:cNvGrpSpPr/>
          <p:nvPr/>
        </p:nvGrpSpPr>
        <p:grpSpPr>
          <a:xfrm>
            <a:off x="3409964" y="2246081"/>
            <a:ext cx="7672017" cy="1367368"/>
            <a:chOff x="3164305" y="2376217"/>
            <a:chExt cx="8091613" cy="1535795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82" r="14883"/>
            <a:stretch/>
          </p:blipFill>
          <p:spPr>
            <a:xfrm>
              <a:off x="3164305" y="2424339"/>
              <a:ext cx="1576137" cy="1439763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4857" y="2376427"/>
              <a:ext cx="1196389" cy="1535585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2694" y="2376217"/>
              <a:ext cx="2233224" cy="1487885"/>
            </a:xfrm>
            <a:prstGeom prst="rect">
              <a:avLst/>
            </a:prstGeom>
          </p:spPr>
        </p:pic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82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60"/>
    </mc:Choice>
    <mc:Fallback xmlns="">
      <p:transition spd="slow" advTm="7156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798512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fr-FR" sz="3600" b="1" dirty="0"/>
              <a:t>Solutions to </a:t>
            </a:r>
            <a:r>
              <a:rPr lang="fr-FR" sz="3600" b="1" dirty="0" err="1"/>
              <a:t>explored</a:t>
            </a:r>
            <a:r>
              <a:rPr lang="fr-FR" sz="3600" b="1" dirty="0"/>
              <a:t> to </a:t>
            </a:r>
            <a:r>
              <a:rPr lang="fr-FR" sz="3600" b="1" dirty="0" err="1"/>
              <a:t>decrease</a:t>
            </a:r>
            <a:r>
              <a:rPr lang="fr-FR" sz="3600" b="1" dirty="0"/>
              <a:t> the </a:t>
            </a:r>
            <a:r>
              <a:rPr lang="fr-FR" sz="3600" b="1" dirty="0" err="1"/>
              <a:t>number</a:t>
            </a:r>
            <a:r>
              <a:rPr lang="fr-FR" sz="3600" b="1" dirty="0"/>
              <a:t> of </a:t>
            </a:r>
            <a:r>
              <a:rPr lang="fr-FR" sz="3600" b="1" dirty="0" smtClean="0"/>
              <a:t>acquisitions</a:t>
            </a:r>
            <a:r>
              <a:rPr lang="fr-FR" b="1" dirty="0"/>
              <a:t/>
            </a:r>
            <a:br>
              <a:rPr lang="fr-FR" b="1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Solution </a:t>
            </a:r>
            <a:r>
              <a:rPr lang="en-US" dirty="0"/>
              <a:t>1 : Acquire only the necessary data according to the procedure of the standards -&gt; risk : not taking into account the real maximum of the pressure field</a:t>
            </a:r>
          </a:p>
          <a:p>
            <a:pPr marL="285750" indent="-285750">
              <a:buFontTx/>
              <a:buChar char="-"/>
            </a:pPr>
            <a:r>
              <a:rPr lang="en-US" dirty="0"/>
              <a:t>Solution 2 : Optimize the size of the field acquired with an iterative process</a:t>
            </a:r>
          </a:p>
          <a:p>
            <a:pPr marL="285750" indent="-285750">
              <a:buFontTx/>
              <a:buChar char="-"/>
            </a:pPr>
            <a:r>
              <a:rPr lang="en-GB" dirty="0"/>
              <a:t>Solution 3 : Find the maximum pressure using a gradient algorithm.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562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Pourquoi le max d’ISPTA ne correspond pas au max de pression?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839787" y="1278732"/>
            <a:ext cx="5157787" cy="823912"/>
          </a:xfrm>
        </p:spPr>
        <p:txBody>
          <a:bodyPr/>
          <a:lstStyle/>
          <a:p>
            <a:r>
              <a:rPr lang="fr-FR" dirty="0" smtClean="0"/>
              <a:t>Max d’ISPTA : pressure(:,31,36,5)</a:t>
            </a:r>
            <a:endParaRPr lang="fr-FR" dirty="0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291181" y="2093118"/>
            <a:ext cx="6174623" cy="3096959"/>
          </a:xfrm>
          <a:prstGeom prst="rect">
            <a:avLst/>
          </a:prstGeom>
        </p:spPr>
      </p:pic>
      <p:sp>
        <p:nvSpPr>
          <p:cNvPr id="7" name="Espace réservé du texte 6"/>
          <p:cNvSpPr>
            <a:spLocks noGrp="1"/>
          </p:cNvSpPr>
          <p:nvPr>
            <p:ph type="body" sz="quarter" idx="3"/>
          </p:nvPr>
        </p:nvSpPr>
        <p:spPr>
          <a:xfrm>
            <a:off x="6084887" y="1278732"/>
            <a:ext cx="5183188" cy="823912"/>
          </a:xfrm>
        </p:spPr>
        <p:txBody>
          <a:bodyPr/>
          <a:lstStyle/>
          <a:p>
            <a:r>
              <a:rPr lang="fr-FR" dirty="0" smtClean="0"/>
              <a:t>Max de pression : pressure(:,33,36,5)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378115" y="2102644"/>
            <a:ext cx="5690938" cy="285436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31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96252" y="5077326"/>
            <a:ext cx="6112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PPI = </a:t>
            </a:r>
            <a:r>
              <a:rPr lang="fr-FR" dirty="0" smtClean="0"/>
              <a:t>2.8536e+06</a:t>
            </a:r>
          </a:p>
          <a:p>
            <a:r>
              <a:rPr lang="fr-FR" dirty="0"/>
              <a:t>PII3=  </a:t>
            </a:r>
            <a:r>
              <a:rPr lang="fr-FR" dirty="0" smtClean="0"/>
              <a:t>0.9034</a:t>
            </a:r>
          </a:p>
          <a:p>
            <a:r>
              <a:rPr lang="fr-FR" dirty="0" smtClean="0"/>
              <a:t>On multiplie </a:t>
            </a:r>
            <a:r>
              <a:rPr lang="fr-FR" dirty="0"/>
              <a:t>PPI par 10</a:t>
            </a:r>
            <a:r>
              <a:rPr lang="fr-FR" dirty="0" smtClean="0"/>
              <a:t>^(-alpha*</a:t>
            </a:r>
            <a:r>
              <a:rPr lang="fr-FR" dirty="0" err="1" smtClean="0"/>
              <a:t>pas_ax</a:t>
            </a:r>
            <a:r>
              <a:rPr lang="fr-FR" dirty="0" smtClean="0"/>
              <a:t>(31</a:t>
            </a:r>
            <a:r>
              <a:rPr lang="fr-FR" dirty="0"/>
              <a:t>)*0.001*</a:t>
            </a:r>
            <a:r>
              <a:rPr lang="fr-FR" dirty="0" err="1"/>
              <a:t>fawf</a:t>
            </a:r>
            <a:r>
              <a:rPr lang="fr-FR" dirty="0"/>
              <a:t>/10</a:t>
            </a:r>
            <a:r>
              <a:rPr lang="fr-FR" dirty="0" smtClean="0"/>
              <a:t>), </a:t>
            </a:r>
            <a:r>
              <a:rPr lang="fr-FR" dirty="0"/>
              <a:t>soit par 0.4875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083968" y="5077326"/>
            <a:ext cx="5863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PPI = </a:t>
            </a:r>
            <a:r>
              <a:rPr lang="fr-FR" dirty="0" smtClean="0"/>
              <a:t>2.9528e+06</a:t>
            </a:r>
          </a:p>
          <a:p>
            <a:r>
              <a:rPr lang="fr-FR" dirty="0"/>
              <a:t>PII3= </a:t>
            </a:r>
            <a:r>
              <a:rPr lang="fr-FR" dirty="0" smtClean="0"/>
              <a:t>0.9018</a:t>
            </a:r>
          </a:p>
          <a:p>
            <a:r>
              <a:rPr lang="fr-FR" dirty="0"/>
              <a:t>On multiplie PPI par 10^(-alpha*</a:t>
            </a:r>
            <a:r>
              <a:rPr lang="fr-FR" dirty="0" err="1"/>
              <a:t>pas_ax</a:t>
            </a:r>
            <a:r>
              <a:rPr lang="fr-FR" dirty="0"/>
              <a:t>(31)*0.001*</a:t>
            </a:r>
            <a:r>
              <a:rPr lang="fr-FR" dirty="0" err="1"/>
              <a:t>fawf</a:t>
            </a:r>
            <a:r>
              <a:rPr lang="fr-FR" dirty="0"/>
              <a:t>/10), soit par </a:t>
            </a:r>
            <a:r>
              <a:rPr lang="fr-FR" dirty="0" smtClean="0"/>
              <a:t>0.4703</a:t>
            </a:r>
            <a:endParaRPr lang="fr-FR" dirty="0"/>
          </a:p>
          <a:p>
            <a:endParaRPr lang="fr-FR" dirty="0"/>
          </a:p>
        </p:txBody>
      </p:sp>
      <p:sp>
        <p:nvSpPr>
          <p:cNvPr id="13" name="Flèche droite 12"/>
          <p:cNvSpPr/>
          <p:nvPr/>
        </p:nvSpPr>
        <p:spPr>
          <a:xfrm>
            <a:off x="264695" y="6356350"/>
            <a:ext cx="914400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1287379" y="6277655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Cela vient du terme en 10^ car le max de pression est un peu plus profond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5681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5063" y="457204"/>
            <a:ext cx="11470105" cy="1143000"/>
          </a:xfrm>
        </p:spPr>
        <p:txBody>
          <a:bodyPr>
            <a:normAutofit/>
          </a:bodyPr>
          <a:lstStyle/>
          <a:p>
            <a:r>
              <a:rPr lang="fr-F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INTRODUCTION </a:t>
            </a:r>
            <a:r>
              <a:rPr lang="fr-F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– COMMERCIAL SOLUTIONS</a:t>
            </a:r>
            <a:endParaRPr lang="fr-FR" sz="3200" b="1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8485614"/>
              </p:ext>
            </p:extLst>
          </p:nvPr>
        </p:nvGraphicFramePr>
        <p:xfrm>
          <a:off x="264695" y="1415534"/>
          <a:ext cx="11454063" cy="3601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031">
                  <a:extLst>
                    <a:ext uri="{9D8B030D-6E8A-4147-A177-3AD203B41FA5}">
                      <a16:colId xmlns:a16="http://schemas.microsoft.com/office/drawing/2014/main" val="1729580177"/>
                    </a:ext>
                  </a:extLst>
                </a:gridCol>
                <a:gridCol w="2767263">
                  <a:extLst>
                    <a:ext uri="{9D8B030D-6E8A-4147-A177-3AD203B41FA5}">
                      <a16:colId xmlns:a16="http://schemas.microsoft.com/office/drawing/2014/main" val="2976317859"/>
                    </a:ext>
                  </a:extLst>
                </a:gridCol>
                <a:gridCol w="3248527">
                  <a:extLst>
                    <a:ext uri="{9D8B030D-6E8A-4147-A177-3AD203B41FA5}">
                      <a16:colId xmlns:a16="http://schemas.microsoft.com/office/drawing/2014/main" val="3510508314"/>
                    </a:ext>
                  </a:extLst>
                </a:gridCol>
                <a:gridCol w="3140242">
                  <a:extLst>
                    <a:ext uri="{9D8B030D-6E8A-4147-A177-3AD203B41FA5}">
                      <a16:colId xmlns:a16="http://schemas.microsoft.com/office/drawing/2014/main" val="1809127551"/>
                    </a:ext>
                  </a:extLst>
                </a:gridCol>
              </a:tblGrid>
              <a:tr h="373465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Company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ACERTARA, USA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ONDA CORPORATION,</a:t>
                      </a:r>
                      <a:r>
                        <a:rPr lang="fr-FR" baseline="0" dirty="0" smtClean="0"/>
                        <a:t> USA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PRECISION ACOUSTIC, UK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333789"/>
                  </a:ext>
                </a:extLst>
              </a:tr>
              <a:tr h="373465">
                <a:tc>
                  <a:txBody>
                    <a:bodyPr/>
                    <a:lstStyle/>
                    <a:p>
                      <a:r>
                        <a:rPr lang="fr-FR" dirty="0" smtClean="0"/>
                        <a:t>Model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AMT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AIM III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UMS3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100555"/>
                  </a:ext>
                </a:extLst>
              </a:tr>
              <a:tr h="644611">
                <a:tc>
                  <a:txBody>
                    <a:bodyPr/>
                    <a:lstStyle/>
                    <a:p>
                      <a:r>
                        <a:rPr lang="fr-FR" dirty="0" smtClean="0"/>
                        <a:t>Minimum </a:t>
                      </a:r>
                      <a:r>
                        <a:rPr lang="fr-FR" dirty="0" err="1" smtClean="0"/>
                        <a:t>step</a:t>
                      </a:r>
                      <a:r>
                        <a:rPr lang="fr-FR" dirty="0" smtClean="0"/>
                        <a:t> size in µm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Between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dirty="0" smtClean="0"/>
                        <a:t>0.198 and 1.25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5.5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965240"/>
                  </a:ext>
                </a:extLst>
              </a:tr>
              <a:tr h="644611">
                <a:tc>
                  <a:txBody>
                    <a:bodyPr/>
                    <a:lstStyle/>
                    <a:p>
                      <a:r>
                        <a:rPr lang="fr-FR" dirty="0" smtClean="0"/>
                        <a:t>Dimension of </a:t>
                      </a:r>
                      <a:r>
                        <a:rPr lang="fr-FR" dirty="0" err="1" smtClean="0"/>
                        <a:t>travel</a:t>
                      </a:r>
                      <a:r>
                        <a:rPr lang="fr-FR" dirty="0" smtClean="0"/>
                        <a:t> : </a:t>
                      </a:r>
                      <a:r>
                        <a:rPr lang="pl-PL" dirty="0" smtClean="0"/>
                        <a:t>X x Y x Z in cm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i="1" dirty="0" smtClean="0">
                          <a:solidFill>
                            <a:schemeClr val="tx1"/>
                          </a:solidFill>
                        </a:rPr>
                        <a:t>Not </a:t>
                      </a:r>
                      <a:r>
                        <a:rPr lang="fr-FR" i="1" dirty="0" err="1" smtClean="0">
                          <a:solidFill>
                            <a:schemeClr val="tx1"/>
                          </a:solidFill>
                        </a:rPr>
                        <a:t>found</a:t>
                      </a:r>
                      <a:r>
                        <a:rPr lang="fr-FR" i="1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fr-FR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38 x 26,5 x 33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30 x 30 x 30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18407"/>
                  </a:ext>
                </a:extLst>
              </a:tr>
              <a:tr h="920873">
                <a:tc>
                  <a:txBody>
                    <a:bodyPr/>
                    <a:lstStyle/>
                    <a:p>
                      <a:r>
                        <a:rPr lang="fr-FR" dirty="0" smtClean="0"/>
                        <a:t>Options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smtClean="0"/>
                        <a:t>Integrated Thermocouple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 smtClean="0"/>
                        <a:t>Temperature</a:t>
                      </a:r>
                      <a:r>
                        <a:rPr lang="fr-FR" b="1" dirty="0" smtClean="0"/>
                        <a:t> Probe,</a:t>
                      </a:r>
                      <a:r>
                        <a:rPr lang="fr-FR" b="1" baseline="0" dirty="0" smtClean="0"/>
                        <a:t> </a:t>
                      </a:r>
                      <a:r>
                        <a:rPr lang="fr-FR" b="1" baseline="0" dirty="0" err="1" smtClean="0"/>
                        <a:t>rotational</a:t>
                      </a:r>
                      <a:r>
                        <a:rPr lang="fr-FR" b="1" baseline="0" dirty="0" smtClean="0"/>
                        <a:t> axes, water </a:t>
                      </a:r>
                      <a:r>
                        <a:rPr lang="fr-FR" b="1" baseline="0" dirty="0" err="1" smtClean="0"/>
                        <a:t>conditionning</a:t>
                      </a:r>
                      <a:r>
                        <a:rPr lang="fr-FR" b="1" baseline="0" dirty="0" smtClean="0"/>
                        <a:t> system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baseline="0" dirty="0" err="1" smtClean="0"/>
                        <a:t>rotational</a:t>
                      </a:r>
                      <a:r>
                        <a:rPr lang="fr-FR" b="1" baseline="0" dirty="0" smtClean="0"/>
                        <a:t> axes, water </a:t>
                      </a:r>
                      <a:r>
                        <a:rPr lang="fr-FR" b="1" baseline="0" dirty="0" err="1" smtClean="0"/>
                        <a:t>conditionning</a:t>
                      </a:r>
                      <a:r>
                        <a:rPr lang="fr-FR" b="1" baseline="0" dirty="0" smtClean="0"/>
                        <a:t> system</a:t>
                      </a:r>
                      <a:endParaRPr lang="fr-FR" b="1" dirty="0" smtClean="0"/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555777"/>
                  </a:ext>
                </a:extLst>
              </a:tr>
              <a:tr h="644611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Programming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language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 to the source code possible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External Control via Ethernet or </a:t>
                      </a:r>
                      <a:r>
                        <a:rPr lang="fr-FR" dirty="0" smtClean="0"/>
                        <a:t>Librairies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+ source code for developments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078649"/>
                  </a:ext>
                </a:extLst>
              </a:tr>
            </a:tbl>
          </a:graphicData>
        </a:graphic>
      </p:graphicFrame>
      <p:sp>
        <p:nvSpPr>
          <p:cNvPr id="3" name="Flèche droite 2"/>
          <p:cNvSpPr/>
          <p:nvPr/>
        </p:nvSpPr>
        <p:spPr>
          <a:xfrm>
            <a:off x="405063" y="5239753"/>
            <a:ext cx="1544053" cy="5173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2129590" y="5086600"/>
            <a:ext cx="9589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These </a:t>
            </a:r>
            <a:r>
              <a:rPr lang="en-US" sz="2400" dirty="0"/>
              <a:t>commercial solutions may not well </a:t>
            </a:r>
            <a:r>
              <a:rPr lang="en-US" sz="2400" dirty="0" smtClean="0"/>
              <a:t>adapted </a:t>
            </a:r>
            <a:r>
              <a:rPr lang="en-US" sz="2400" dirty="0"/>
              <a:t>for new specific ultrasound imaging modes developed in </a:t>
            </a:r>
            <a:r>
              <a:rPr lang="en-US" sz="2400" dirty="0" smtClean="0"/>
              <a:t>research, for example, </a:t>
            </a:r>
            <a:r>
              <a:rPr lang="en-US" sz="2400" dirty="0"/>
              <a:t>for 2D and 3D unfocused </a:t>
            </a:r>
            <a:r>
              <a:rPr lang="en-US" sz="2400" dirty="0" smtClean="0"/>
              <a:t>imaging.</a:t>
            </a:r>
            <a:endParaRPr lang="fr-FR" sz="24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64695" y="6356359"/>
            <a:ext cx="919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* This information do not </a:t>
            </a:r>
            <a:r>
              <a:rPr lang="fr-FR" i="1" dirty="0" err="1" smtClean="0"/>
              <a:t>be</a:t>
            </a:r>
            <a:r>
              <a:rPr lang="fr-FR" i="1" dirty="0" smtClean="0"/>
              <a:t> </a:t>
            </a:r>
            <a:r>
              <a:rPr lang="fr-FR" i="1" dirty="0" err="1" smtClean="0"/>
              <a:t>found</a:t>
            </a:r>
            <a:r>
              <a:rPr lang="fr-FR" i="1" dirty="0" smtClean="0"/>
              <a:t> on </a:t>
            </a:r>
            <a:r>
              <a:rPr lang="fr-FR" i="1" dirty="0" err="1" smtClean="0"/>
              <a:t>website</a:t>
            </a:r>
            <a:r>
              <a:rPr lang="fr-FR" i="1" dirty="0" smtClean="0"/>
              <a:t> and </a:t>
            </a:r>
            <a:r>
              <a:rPr lang="fr-FR" i="1" dirty="0" err="1" smtClean="0"/>
              <a:t>datasheet</a:t>
            </a:r>
            <a:r>
              <a:rPr lang="fr-FR" i="1" dirty="0" smtClean="0"/>
              <a:t> of the </a:t>
            </a:r>
            <a:r>
              <a:rPr lang="fr-FR" i="1" dirty="0" err="1" smtClean="0"/>
              <a:t>product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948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47"/>
    </mc:Choice>
    <mc:Fallback xmlns="">
      <p:transition spd="slow" advTm="48047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5063" y="457204"/>
            <a:ext cx="11470105" cy="1143000"/>
          </a:xfrm>
        </p:spPr>
        <p:txBody>
          <a:bodyPr>
            <a:normAutofit/>
          </a:bodyPr>
          <a:lstStyle/>
          <a:p>
            <a:r>
              <a:rPr lang="fr-F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INTRODUCTION </a:t>
            </a:r>
            <a:r>
              <a:rPr lang="fr-F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– PROBLEM</a:t>
            </a:r>
            <a:endParaRPr lang="fr-FR" sz="3200" b="1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949" y="3037526"/>
            <a:ext cx="1847515" cy="283013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339" y="3037526"/>
            <a:ext cx="1847515" cy="2830136"/>
          </a:xfrm>
          <a:prstGeom prst="rect">
            <a:avLst/>
          </a:prstGeom>
        </p:spPr>
      </p:pic>
      <p:pic>
        <p:nvPicPr>
          <p:cNvPr id="18" name="Picture 6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1544"/>
          <a:stretch>
            <a:fillRect/>
          </a:stretch>
        </p:blipFill>
        <p:spPr bwMode="auto">
          <a:xfrm>
            <a:off x="4340878" y="1617400"/>
            <a:ext cx="373384" cy="309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>
            <a:off x="3627599" y="1248068"/>
            <a:ext cx="18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Focused</a:t>
            </a:r>
            <a:r>
              <a:rPr lang="fr-FR" b="1" dirty="0" smtClean="0"/>
              <a:t> Imaging</a:t>
            </a:r>
            <a:endParaRPr lang="fr-FR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494837" y="2023823"/>
            <a:ext cx="233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 smtClean="0"/>
              <a:t>Diagram</a:t>
            </a:r>
            <a:r>
              <a:rPr lang="fr-FR" i="1" dirty="0" smtClean="0"/>
              <a:t> / simulation [3]</a:t>
            </a:r>
            <a:endParaRPr lang="fr-FR" i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494837" y="3983664"/>
            <a:ext cx="249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Pressure </a:t>
            </a:r>
            <a:r>
              <a:rPr lang="fr-FR" i="1" dirty="0" err="1" smtClean="0"/>
              <a:t>field</a:t>
            </a:r>
            <a:r>
              <a:rPr lang="fr-FR" i="1" dirty="0" smtClean="0"/>
              <a:t> </a:t>
            </a:r>
            <a:r>
              <a:rPr lang="fr-FR" i="1" dirty="0" err="1" smtClean="0"/>
              <a:t>obtained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our</a:t>
            </a:r>
            <a:r>
              <a:rPr lang="fr-FR" i="1" dirty="0" smtClean="0"/>
              <a:t> setup [4]</a:t>
            </a:r>
            <a:endParaRPr lang="fr-FR" i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8036147" y="1251887"/>
            <a:ext cx="237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Plane </a:t>
            </a:r>
            <a:r>
              <a:rPr lang="fr-FR" b="1" dirty="0" err="1" smtClean="0"/>
              <a:t>wave</a:t>
            </a:r>
            <a:r>
              <a:rPr lang="fr-FR" b="1" dirty="0" smtClean="0"/>
              <a:t> Imaging</a:t>
            </a:r>
            <a:endParaRPr lang="fr-FR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0" y="6134487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 dirty="0" smtClean="0"/>
              <a:t>[3] </a:t>
            </a:r>
            <a:r>
              <a:rPr lang="en-US" sz="1000" i="1" dirty="0"/>
              <a:t>S. </a:t>
            </a:r>
            <a:r>
              <a:rPr lang="en-US" sz="1000" i="1" dirty="0" err="1"/>
              <a:t>Shahriari</a:t>
            </a:r>
            <a:r>
              <a:rPr lang="en-US" sz="1000" i="1" dirty="0"/>
              <a:t> and </a:t>
            </a:r>
            <a:r>
              <a:rPr lang="en-US" sz="1000" i="1" dirty="0" smtClean="0"/>
              <a:t>al, </a:t>
            </a:r>
            <a:r>
              <a:rPr lang="en-US" sz="1000" i="1" dirty="0"/>
              <a:t>‘</a:t>
            </a:r>
            <a:r>
              <a:rPr lang="en-US" sz="1000" i="1" dirty="0" err="1"/>
              <a:t>Meshfree</a:t>
            </a:r>
            <a:r>
              <a:rPr lang="en-US" sz="1000" i="1" dirty="0"/>
              <a:t> simulations of ultrasound vector flow imaging using smoothed particle hydrodynamics’, Phys. Med. </a:t>
            </a:r>
            <a:r>
              <a:rPr lang="fr-FR" sz="1000" i="1" dirty="0" err="1"/>
              <a:t>Biol</a:t>
            </a:r>
            <a:r>
              <a:rPr lang="fr-FR" sz="1000" i="1" dirty="0"/>
              <a:t>., </a:t>
            </a:r>
            <a:r>
              <a:rPr lang="fr-FR" sz="1000" i="1" dirty="0" smtClean="0"/>
              <a:t>Oct</a:t>
            </a:r>
            <a:r>
              <a:rPr lang="fr-FR" sz="1000" i="1" dirty="0"/>
              <a:t>. </a:t>
            </a:r>
            <a:r>
              <a:rPr lang="fr-FR" sz="1000" i="1" dirty="0" smtClean="0"/>
              <a:t>2018</a:t>
            </a:r>
          </a:p>
          <a:p>
            <a:r>
              <a:rPr lang="fr-FR" sz="1000" i="1" dirty="0" smtClean="0"/>
              <a:t>[</a:t>
            </a:r>
            <a:r>
              <a:rPr lang="fr-FR" sz="1000" i="1" dirty="0"/>
              <a:t>4</a:t>
            </a:r>
            <a:r>
              <a:rPr lang="fr-FR" sz="1000" i="1" dirty="0" smtClean="0"/>
              <a:t>] </a:t>
            </a:r>
            <a:r>
              <a:rPr lang="fr-FR" sz="1000" i="1" dirty="0"/>
              <a:t>M. Toulemonde, ‘Formation de voies en émission et en réception pour l’amélioration de l’imagerie ultrasonore : application à l’imagerie non linéaire des tissus biologiques’, </a:t>
            </a:r>
            <a:r>
              <a:rPr lang="fr-FR" sz="1000" i="1" dirty="0" err="1"/>
              <a:t>thesis</a:t>
            </a:r>
            <a:r>
              <a:rPr lang="fr-FR" sz="1000" i="1" dirty="0"/>
              <a:t>, </a:t>
            </a:r>
            <a:r>
              <a:rPr lang="fr-FR" sz="1000" i="1" dirty="0" smtClean="0"/>
              <a:t>2014</a:t>
            </a:r>
            <a:endParaRPr lang="fr-FR" sz="1000" i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5</a:t>
            </a:fld>
            <a:endParaRPr lang="fr-FR"/>
          </a:p>
        </p:txBody>
      </p:sp>
      <p:cxnSp>
        <p:nvCxnSpPr>
          <p:cNvPr id="24" name="Connecteur droit avec flèche 23"/>
          <p:cNvCxnSpPr/>
          <p:nvPr/>
        </p:nvCxnSpPr>
        <p:spPr>
          <a:xfrm flipH="1">
            <a:off x="4584032" y="2984336"/>
            <a:ext cx="1383631" cy="164565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5967663" y="2249424"/>
            <a:ext cx="2068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Maximum pressure at the </a:t>
            </a:r>
            <a:r>
              <a:rPr lang="fr-FR" dirty="0" err="1" smtClean="0"/>
              <a:t>depth</a:t>
            </a:r>
            <a:r>
              <a:rPr lang="fr-FR" dirty="0" smtClean="0"/>
              <a:t> of </a:t>
            </a:r>
            <a:r>
              <a:rPr lang="fr-FR" dirty="0" err="1" smtClean="0"/>
              <a:t>focalization</a:t>
            </a:r>
            <a:endParaRPr lang="fr-FR" dirty="0"/>
          </a:p>
        </p:txBody>
      </p:sp>
      <p:cxnSp>
        <p:nvCxnSpPr>
          <p:cNvPr id="25" name="Connecteur droit avec flèche 24"/>
          <p:cNvCxnSpPr/>
          <p:nvPr/>
        </p:nvCxnSpPr>
        <p:spPr>
          <a:xfrm flipH="1" flipV="1">
            <a:off x="9419778" y="2707265"/>
            <a:ext cx="703740" cy="13149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H="1">
            <a:off x="9633642" y="3152938"/>
            <a:ext cx="489875" cy="83072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10123516" y="2418026"/>
            <a:ext cx="2068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Medium </a:t>
            </a:r>
            <a:r>
              <a:rPr lang="fr-FR" dirty="0" err="1" smtClean="0"/>
              <a:t>insonify</a:t>
            </a:r>
            <a:r>
              <a:rPr lang="fr-FR" dirty="0" smtClean="0"/>
              <a:t> more </a:t>
            </a:r>
            <a:r>
              <a:rPr lang="fr-FR" dirty="0" err="1" smtClean="0"/>
              <a:t>uniformly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7101" y="1888044"/>
            <a:ext cx="894600" cy="1134254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1544"/>
          <a:stretch>
            <a:fillRect/>
          </a:stretch>
        </p:blipFill>
        <p:spPr bwMode="auto">
          <a:xfrm>
            <a:off x="8797709" y="1570524"/>
            <a:ext cx="373384" cy="309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3078" y="1943025"/>
            <a:ext cx="888070" cy="1111697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 flipH="1" flipV="1">
            <a:off x="4625240" y="2391068"/>
            <a:ext cx="1342424" cy="27908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6043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76"/>
    </mc:Choice>
    <mc:Fallback xmlns="">
      <p:transition spd="slow" advTm="39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0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455116"/>
            <a:ext cx="10972800" cy="1143000"/>
          </a:xfrm>
        </p:spPr>
        <p:txBody>
          <a:bodyPr>
            <a:normAutofit/>
          </a:bodyPr>
          <a:lstStyle/>
          <a:p>
            <a:r>
              <a:rPr lang="fr-F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INTRODUCTION – </a:t>
            </a:r>
            <a:r>
              <a:rPr lang="fr-F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PROPOSED SOLUTION</a:t>
            </a:r>
            <a:endParaRPr lang="fr-FR" sz="32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Commercial platforms: available with customization possibilities</a:t>
            </a:r>
          </a:p>
          <a:p>
            <a:endParaRPr lang="en-GB" dirty="0" smtClean="0"/>
          </a:p>
          <a:p>
            <a:r>
              <a:rPr lang="en-US" dirty="0" smtClean="0"/>
              <a:t>Proposal: our own pressure </a:t>
            </a:r>
            <a:r>
              <a:rPr lang="en-US" dirty="0"/>
              <a:t>field </a:t>
            </a:r>
            <a:r>
              <a:rPr lang="en-US" dirty="0" smtClean="0"/>
              <a:t>measurement platform</a:t>
            </a:r>
          </a:p>
          <a:p>
            <a:pPr lvl="1"/>
            <a:r>
              <a:rPr lang="en-US" dirty="0" smtClean="0"/>
              <a:t>Perfect </a:t>
            </a:r>
            <a:r>
              <a:rPr lang="en-US" dirty="0"/>
              <a:t>control over all possible measurements and </a:t>
            </a:r>
            <a:r>
              <a:rPr lang="en-US" dirty="0" smtClean="0"/>
              <a:t>calculations. </a:t>
            </a:r>
          </a:p>
          <a:p>
            <a:pPr lvl="1"/>
            <a:r>
              <a:rPr lang="en-US" dirty="0" smtClean="0"/>
              <a:t>Continuously </a:t>
            </a:r>
            <a:r>
              <a:rPr lang="en-US" dirty="0"/>
              <a:t>improve our setup according to new </a:t>
            </a:r>
            <a:r>
              <a:rPr lang="en-US" dirty="0" smtClean="0"/>
              <a:t>standards / requirements.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596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8"/>
    </mc:Choice>
    <mc:Fallback xmlns="">
      <p:transition spd="slow" advTm="2948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/>
          <p:cNvGrpSpPr/>
          <p:nvPr/>
        </p:nvGrpSpPr>
        <p:grpSpPr>
          <a:xfrm>
            <a:off x="3939862" y="1180961"/>
            <a:ext cx="2647950" cy="2162175"/>
            <a:chOff x="4772025" y="2347912"/>
            <a:chExt cx="2647950" cy="2162175"/>
          </a:xfrm>
        </p:grpSpPr>
        <p:sp>
          <p:nvSpPr>
            <p:cNvPr id="23" name="Cube 22"/>
            <p:cNvSpPr/>
            <p:nvPr/>
          </p:nvSpPr>
          <p:spPr>
            <a:xfrm>
              <a:off x="5857875" y="3262312"/>
              <a:ext cx="619125" cy="1247775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14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Z</a:t>
              </a:r>
              <a:endParaRPr lang="fr-FR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Cube 23"/>
            <p:cNvSpPr/>
            <p:nvPr/>
          </p:nvSpPr>
          <p:spPr>
            <a:xfrm>
              <a:off x="4772025" y="3081337"/>
              <a:ext cx="2647950" cy="476250"/>
            </a:xfrm>
            <a:prstGeom prst="cub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1000"/>
                </a:spcAft>
              </a:pPr>
              <a:r>
                <a:rPr lang="fr-FR" sz="14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Y</a:t>
              </a:r>
              <a:endParaRPr lang="fr-FR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Cube 24"/>
            <p:cNvSpPr/>
            <p:nvPr/>
          </p:nvSpPr>
          <p:spPr>
            <a:xfrm>
              <a:off x="5133975" y="2347912"/>
              <a:ext cx="2133600" cy="1314450"/>
            </a:xfrm>
            <a:prstGeom prst="cube">
              <a:avLst>
                <a:gd name="adj" fmla="val 68243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18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X</a:t>
              </a:r>
              <a:endParaRPr lang="fr-FR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ZoneTexte 5"/>
          <p:cNvSpPr txBox="1"/>
          <p:nvPr/>
        </p:nvSpPr>
        <p:spPr>
          <a:xfrm>
            <a:off x="0" y="62191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MATERIALS AND METHOD - DESCRIPTION OF THE EXPERIMENTAL SETUP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7482762" y="5421164"/>
            <a:ext cx="28575" cy="1171575"/>
          </a:xfrm>
          <a:prstGeom prst="line">
            <a:avLst/>
          </a:prstGeom>
          <a:ln w="2540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3167937" y="5421164"/>
            <a:ext cx="28575" cy="1171575"/>
          </a:xfrm>
          <a:prstGeom prst="line">
            <a:avLst/>
          </a:prstGeom>
          <a:ln w="2540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flipH="1">
            <a:off x="2672637" y="5525939"/>
            <a:ext cx="5343525" cy="0"/>
          </a:xfrm>
          <a:prstGeom prst="line">
            <a:avLst/>
          </a:prstGeom>
          <a:ln w="2540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102637" y="5629061"/>
            <a:ext cx="2304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</a:t>
            </a:r>
            <a:r>
              <a:rPr lang="fr-FR" dirty="0" err="1" smtClean="0"/>
              <a:t>solid</a:t>
            </a:r>
            <a:r>
              <a:rPr lang="fr-FR" dirty="0" smtClean="0"/>
              <a:t> </a:t>
            </a:r>
            <a:r>
              <a:rPr lang="fr-FR" dirty="0" err="1" smtClean="0"/>
              <a:t>bench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already</a:t>
            </a:r>
            <a:r>
              <a:rPr lang="fr-FR" dirty="0" smtClean="0"/>
              <a:t> have</a:t>
            </a:r>
            <a:endParaRPr lang="fr-FR" dirty="0"/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1912776" y="5629062"/>
            <a:ext cx="671804" cy="2332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rganigramme : Processus 11"/>
          <p:cNvSpPr/>
          <p:nvPr/>
        </p:nvSpPr>
        <p:spPr>
          <a:xfrm>
            <a:off x="2877424" y="5061304"/>
            <a:ext cx="4933950" cy="342265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 flipV="1">
            <a:off x="7852135" y="5201409"/>
            <a:ext cx="832879" cy="3245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8797341" y="5733459"/>
            <a:ext cx="2770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dirty="0" smtClean="0"/>
              <a:t>An optical </a:t>
            </a:r>
            <a:r>
              <a:rPr lang="en-GB" dirty="0"/>
              <a:t>breadboard of 1000 x 400 x 33 mm, weight : 32 kg</a:t>
            </a:r>
            <a:endParaRPr lang="fr-FR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553" y="4138140"/>
            <a:ext cx="2395182" cy="159579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979051" y="1826545"/>
            <a:ext cx="400050" cy="3219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2979051" y="1502695"/>
            <a:ext cx="4695825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7308803" y="1836070"/>
            <a:ext cx="361950" cy="3219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2288717" y="3466989"/>
            <a:ext cx="671804" cy="2332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255037" y="3583621"/>
            <a:ext cx="2304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dirty="0"/>
              <a:t>Three 750 mm profiles mounted in an inverted </a:t>
            </a:r>
            <a:r>
              <a:rPr lang="en-GB" dirty="0" smtClean="0"/>
              <a:t>U-shape and mounting accessories</a:t>
            </a:r>
            <a:endParaRPr lang="fr-FR" dirty="0"/>
          </a:p>
        </p:txBody>
      </p:sp>
      <p:pic>
        <p:nvPicPr>
          <p:cNvPr id="22" name="Image 2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" y="1769289"/>
            <a:ext cx="2438400" cy="13087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Connecteur droit avec flèche 26"/>
          <p:cNvCxnSpPr>
            <a:endCxn id="24" idx="5"/>
          </p:cNvCxnSpPr>
          <p:nvPr/>
        </p:nvCxnSpPr>
        <p:spPr>
          <a:xfrm flipH="1" flipV="1">
            <a:off x="6587812" y="2092980"/>
            <a:ext cx="1428350" cy="2976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7866531" y="1236474"/>
            <a:ext cx="18890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dirty="0"/>
              <a:t>DC motor-driven </a:t>
            </a:r>
            <a:r>
              <a:rPr lang="en-GB" dirty="0" smtClean="0"/>
              <a:t>translation (</a:t>
            </a:r>
            <a:r>
              <a:rPr lang="en-GB" dirty="0" err="1" smtClean="0"/>
              <a:t>Owis</a:t>
            </a:r>
            <a:r>
              <a:rPr lang="en-GB" dirty="0" smtClean="0"/>
              <a:t>, Germany) :</a:t>
            </a:r>
          </a:p>
          <a:p>
            <a:pPr marL="285750" lvl="0" indent="-285750">
              <a:buFontTx/>
              <a:buChar char="-"/>
            </a:pPr>
            <a:r>
              <a:rPr lang="en-GB" dirty="0" smtClean="0"/>
              <a:t>Length X and Z : 95 mm, Y : 195 mm</a:t>
            </a:r>
          </a:p>
          <a:p>
            <a:pPr marL="285750" lvl="0" indent="-285750">
              <a:buFontTx/>
              <a:buChar char="-"/>
            </a:pPr>
            <a:r>
              <a:rPr lang="en-GB" dirty="0" smtClean="0"/>
              <a:t>Accuracy : 1,25 µm</a:t>
            </a:r>
            <a:endParaRPr lang="fr-FR" dirty="0"/>
          </a:p>
        </p:txBody>
      </p:sp>
      <p:pic>
        <p:nvPicPr>
          <p:cNvPr id="31" name="Image 30" descr="C:\Program Files (x86)\Microsoft Office\MEDIA\CAGCAT10\j0205582.wmf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42" y="3434862"/>
            <a:ext cx="1699895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ZoneTexte 31"/>
          <p:cNvSpPr txBox="1"/>
          <p:nvPr/>
        </p:nvSpPr>
        <p:spPr>
          <a:xfrm>
            <a:off x="5250837" y="4003550"/>
            <a:ext cx="2057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dirty="0" smtClean="0"/>
              <a:t>Controller 3 axis with software and DLL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3379101" y="5862326"/>
            <a:ext cx="3834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/>
              <a:t>About 10 k€ in 2013</a:t>
            </a:r>
            <a:endParaRPr lang="fr-FR" sz="3200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7</a:t>
            </a:fld>
            <a:endParaRPr lang="fr-FR"/>
          </a:p>
        </p:txBody>
      </p:sp>
      <p:pic>
        <p:nvPicPr>
          <p:cNvPr id="34" name="Picture 8">
            <a:extLst>
              <a:ext uri="{FF2B5EF4-FFF2-40B4-BE49-F238E27FC236}">
                <a16:creationId xmlns:a16="http://schemas.microsoft.com/office/drawing/2014/main" id="{F93FF082-4407-4930-9A26-8B37772F2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6765" y="1180875"/>
            <a:ext cx="2006455" cy="2675273"/>
          </a:xfrm>
          <a:prstGeom prst="rect">
            <a:avLst/>
          </a:prstGeom>
        </p:spPr>
      </p:pic>
      <p:pic>
        <p:nvPicPr>
          <p:cNvPr id="35" name="Picture 18" descr="A picture containing indoor&#10;&#10;Description automatically generated">
            <a:extLst>
              <a:ext uri="{FF2B5EF4-FFF2-40B4-BE49-F238E27FC236}">
                <a16:creationId xmlns:a16="http://schemas.microsoft.com/office/drawing/2014/main" id="{928EAEEA-212F-49A5-A959-18ED20D3F5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003" y="4715029"/>
            <a:ext cx="2675273" cy="20064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97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83"/>
    </mc:Choice>
    <mc:Fallback xmlns="">
      <p:transition spd="slow" advTm="61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5" grpId="0"/>
      <p:bldP spid="17" grpId="0" animBg="1"/>
      <p:bldP spid="18" grpId="0" animBg="1"/>
      <p:bldP spid="19" grpId="0" animBg="1"/>
      <p:bldP spid="21" grpId="0"/>
      <p:bldP spid="29" grpId="0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411118"/>
            <a:ext cx="10972800" cy="1143000"/>
          </a:xfrm>
        </p:spPr>
        <p:txBody>
          <a:bodyPr>
            <a:normAutofit/>
          </a:bodyPr>
          <a:lstStyle/>
          <a:p>
            <a:r>
              <a:rPr lang="fr-F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MATERIALS AND METHOD </a:t>
            </a:r>
            <a:r>
              <a:rPr lang="fr-F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– PICTURE OF OUR SETUP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8</a:t>
            </a:fld>
            <a:endParaRPr lang="fr-FR"/>
          </a:p>
        </p:txBody>
      </p:sp>
      <p:sp>
        <p:nvSpPr>
          <p:cNvPr id="7" name="Accolade fermante 6"/>
          <p:cNvSpPr/>
          <p:nvPr/>
        </p:nvSpPr>
        <p:spPr>
          <a:xfrm>
            <a:off x="9689152" y="2088107"/>
            <a:ext cx="498901" cy="3903260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0296477" y="3855071"/>
            <a:ext cx="120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114690"/>
                </a:solidFill>
              </a:rPr>
              <a:t>SETUP</a:t>
            </a:r>
            <a:endParaRPr lang="fr-FR" b="1" dirty="0">
              <a:solidFill>
                <a:srgbClr val="114690"/>
              </a:solidFill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9485194" y="5104263"/>
            <a:ext cx="996287" cy="259307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0296478" y="4995081"/>
            <a:ext cx="1768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114690"/>
                </a:solidFill>
              </a:rPr>
              <a:t>Water tank </a:t>
            </a:r>
            <a:r>
              <a:rPr lang="fr-FR" b="1" dirty="0" err="1" smtClean="0">
                <a:solidFill>
                  <a:srgbClr val="114690"/>
                </a:solidFill>
              </a:rPr>
              <a:t>with</a:t>
            </a:r>
            <a:r>
              <a:rPr lang="fr-FR" b="1" dirty="0" smtClean="0">
                <a:solidFill>
                  <a:srgbClr val="114690"/>
                </a:solidFill>
              </a:rPr>
              <a:t> probe and hydrophone</a:t>
            </a:r>
            <a:endParaRPr lang="fr-FR" b="1" dirty="0">
              <a:solidFill>
                <a:srgbClr val="114690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0012906" y="1385459"/>
            <a:ext cx="176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114690"/>
                </a:solidFill>
              </a:rPr>
              <a:t>Oscillopscope</a:t>
            </a:r>
            <a:endParaRPr lang="fr-FR" b="1" dirty="0">
              <a:solidFill>
                <a:srgbClr val="11469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917433" y="1903441"/>
            <a:ext cx="176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114690"/>
                </a:solidFill>
              </a:rPr>
              <a:t>Software</a:t>
            </a:r>
            <a:endParaRPr lang="fr-FR" b="1" dirty="0">
              <a:solidFill>
                <a:srgbClr val="114690"/>
              </a:solidFill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1569493" y="4115726"/>
            <a:ext cx="1400772" cy="456274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95534" y="4517449"/>
            <a:ext cx="2193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114690"/>
                </a:solidFill>
              </a:rPr>
              <a:t>Open </a:t>
            </a:r>
            <a:r>
              <a:rPr lang="fr-FR" b="1" dirty="0" err="1" smtClean="0">
                <a:solidFill>
                  <a:srgbClr val="114690"/>
                </a:solidFill>
              </a:rPr>
              <a:t>ultrasound</a:t>
            </a:r>
            <a:r>
              <a:rPr lang="fr-FR" b="1" dirty="0" smtClean="0">
                <a:solidFill>
                  <a:srgbClr val="114690"/>
                </a:solidFill>
              </a:rPr>
              <a:t> scanner </a:t>
            </a:r>
            <a:r>
              <a:rPr lang="fr-FR" b="1" dirty="0" err="1" smtClean="0">
                <a:solidFill>
                  <a:srgbClr val="114690"/>
                </a:solidFill>
              </a:rPr>
              <a:t>Vantage</a:t>
            </a:r>
            <a:r>
              <a:rPr lang="fr-FR" b="1" dirty="0" smtClean="0">
                <a:solidFill>
                  <a:srgbClr val="114690"/>
                </a:solidFill>
              </a:rPr>
              <a:t> 256 (</a:t>
            </a:r>
            <a:r>
              <a:rPr lang="fr-FR" b="1" dirty="0" err="1">
                <a:solidFill>
                  <a:srgbClr val="114690"/>
                </a:solidFill>
              </a:rPr>
              <a:t>V</a:t>
            </a:r>
            <a:r>
              <a:rPr lang="fr-FR" b="1" dirty="0" err="1" smtClean="0">
                <a:solidFill>
                  <a:srgbClr val="114690"/>
                </a:solidFill>
              </a:rPr>
              <a:t>erasonics</a:t>
            </a:r>
            <a:r>
              <a:rPr lang="fr-FR" b="1" dirty="0" smtClean="0">
                <a:solidFill>
                  <a:srgbClr val="114690"/>
                </a:solidFill>
              </a:rPr>
              <a:t>, USA)</a:t>
            </a:r>
            <a:endParaRPr lang="fr-FR" b="1" dirty="0">
              <a:solidFill>
                <a:srgbClr val="114690"/>
              </a:solidFill>
            </a:endParaRPr>
          </a:p>
        </p:txBody>
      </p:sp>
      <p:pic>
        <p:nvPicPr>
          <p:cNvPr id="24" name="Espace réservé du contenu 2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90" y="1600199"/>
            <a:ext cx="6425184" cy="4818888"/>
          </a:xfrm>
        </p:spPr>
      </p:pic>
      <p:cxnSp>
        <p:nvCxnSpPr>
          <p:cNvPr id="12" name="Connecteur droit avec flèche 11"/>
          <p:cNvCxnSpPr/>
          <p:nvPr/>
        </p:nvCxnSpPr>
        <p:spPr>
          <a:xfrm flipH="1">
            <a:off x="8229601" y="1648177"/>
            <a:ext cx="1753736" cy="1166821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2006221" y="2162369"/>
            <a:ext cx="3343701" cy="1345106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26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/>
      <p:bldP spid="15" grpId="0"/>
      <p:bldP spid="19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6700" y="1189038"/>
            <a:ext cx="11658600" cy="1143000"/>
          </a:xfrm>
        </p:spPr>
        <p:txBody>
          <a:bodyPr>
            <a:normAutofit fontScale="90000"/>
          </a:bodyPr>
          <a:lstStyle/>
          <a:p>
            <a:r>
              <a:rPr lang="fr-F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MATERIALS AND METHOD - </a:t>
            </a:r>
            <a:r>
              <a:rPr lang="fr-F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COMPARISON </a:t>
            </a:r>
            <a:r>
              <a:rPr lang="fr-F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OF </a:t>
            </a:r>
            <a:r>
              <a:rPr lang="fr-F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OUR </a:t>
            </a:r>
            <a:r>
              <a:rPr lang="fr-F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EXPERIMENTAL </a:t>
            </a:r>
            <a:r>
              <a:rPr lang="fr-F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SETUP WITH COMMERCIAL SOLUTIONS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/>
            </a:r>
            <a:b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/>
            </a:r>
            <a:b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endParaRPr lang="fr-FR" dirty="0"/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025893"/>
              </p:ext>
            </p:extLst>
          </p:nvPr>
        </p:nvGraphicFramePr>
        <p:xfrm>
          <a:off x="609600" y="1659468"/>
          <a:ext cx="10972800" cy="4121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48898">
                  <a:extLst>
                    <a:ext uri="{9D8B030D-6E8A-4147-A177-3AD203B41FA5}">
                      <a16:colId xmlns:a16="http://schemas.microsoft.com/office/drawing/2014/main" val="1461738705"/>
                    </a:ext>
                  </a:extLst>
                </a:gridCol>
                <a:gridCol w="3702223">
                  <a:extLst>
                    <a:ext uri="{9D8B030D-6E8A-4147-A177-3AD203B41FA5}">
                      <a16:colId xmlns:a16="http://schemas.microsoft.com/office/drawing/2014/main" val="3824211483"/>
                    </a:ext>
                  </a:extLst>
                </a:gridCol>
                <a:gridCol w="3921679">
                  <a:extLst>
                    <a:ext uri="{9D8B030D-6E8A-4147-A177-3AD203B41FA5}">
                      <a16:colId xmlns:a16="http://schemas.microsoft.com/office/drawing/2014/main" val="2549571439"/>
                    </a:ext>
                  </a:extLst>
                </a:gridCol>
              </a:tblGrid>
              <a:tr h="3055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 </a:t>
                      </a:r>
                      <a:endParaRPr lang="fr-FR" sz="3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Our setup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Synthesis of commercial solutions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9297478"/>
                  </a:ext>
                </a:extLst>
              </a:tr>
              <a:tr h="305565"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Architecture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Composed of several parts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One block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3947604"/>
                  </a:ext>
                </a:extLst>
              </a:tr>
              <a:tr h="305565">
                <a:tc>
                  <a:txBody>
                    <a:bodyPr/>
                    <a:lstStyle/>
                    <a:p>
                      <a:pPr indent="101600" algn="r"/>
                      <a:r>
                        <a:rPr lang="en-US" sz="1800">
                          <a:effectLst/>
                        </a:rPr>
                        <a:t>Price without options (k€)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01600" algn="ctr"/>
                      <a:r>
                        <a:rPr lang="fr-FR" sz="1800">
                          <a:effectLst/>
                        </a:rPr>
                        <a:t>10 (in 2013)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01600" algn="ctr"/>
                      <a:r>
                        <a:rPr lang="en-GB" sz="1800" dirty="0">
                          <a:effectLst/>
                        </a:rPr>
                        <a:t>50 (in average, quotation in </a:t>
                      </a:r>
                      <a:r>
                        <a:rPr lang="en-GB" sz="1800" dirty="0" smtClean="0">
                          <a:effectLst/>
                        </a:rPr>
                        <a:t>2018-2020)</a:t>
                      </a:r>
                      <a:endParaRPr lang="fr-FR" sz="3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4805283"/>
                  </a:ext>
                </a:extLst>
              </a:tr>
              <a:tr h="738733"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Automatic calculation of safety indexes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01600" algn="ctr"/>
                      <a:r>
                        <a:rPr lang="en-GB" sz="1800" b="1" dirty="0">
                          <a:effectLst/>
                        </a:rPr>
                        <a:t>ISPTA, MI </a:t>
                      </a:r>
                      <a:r>
                        <a:rPr lang="en-GB" sz="1800" dirty="0">
                          <a:effectLst/>
                        </a:rPr>
                        <a:t>and </a:t>
                      </a:r>
                      <a:r>
                        <a:rPr lang="en-GB" sz="1800" dirty="0" smtClean="0">
                          <a:effectLst/>
                        </a:rPr>
                        <a:t>TI</a:t>
                      </a:r>
                      <a:endParaRPr lang="fr-FR" sz="3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ISPTA</a:t>
                      </a:r>
                      <a:r>
                        <a:rPr lang="en-GB" sz="1800" dirty="0">
                          <a:effectLst/>
                        </a:rPr>
                        <a:t>, pulse duration, </a:t>
                      </a:r>
                      <a:r>
                        <a:rPr lang="en-GB" sz="1800" b="1" dirty="0">
                          <a:effectLst/>
                        </a:rPr>
                        <a:t>MI</a:t>
                      </a:r>
                      <a:endParaRPr lang="fr-FR" sz="2400" b="1" dirty="0">
                        <a:effectLst/>
                      </a:endParaRPr>
                    </a:p>
                    <a:p>
                      <a:pPr indent="13335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+ others</a:t>
                      </a:r>
                      <a:endParaRPr lang="fr-FR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2417706"/>
                  </a:ext>
                </a:extLst>
              </a:tr>
              <a:tr h="632492">
                <a:tc>
                  <a:txBody>
                    <a:bodyPr/>
                    <a:lstStyle/>
                    <a:p>
                      <a:pPr indent="133350"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Regulatory requirements</a:t>
                      </a:r>
                      <a:endParaRPr lang="fr-FR" sz="24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800" b="1" dirty="0" smtClean="0">
                          <a:effectLst/>
                        </a:rPr>
                        <a:t>IEC60601-2-37 </a:t>
                      </a:r>
                      <a:r>
                        <a:rPr lang="fr-FR" sz="1800" b="0" dirty="0" smtClean="0">
                          <a:effectLst/>
                        </a:rPr>
                        <a:t>[5],</a:t>
                      </a:r>
                      <a:endParaRPr lang="fr-FR" sz="2400" b="0" dirty="0">
                        <a:effectLst/>
                      </a:endParaRPr>
                    </a:p>
                    <a:p>
                      <a:pPr algn="ctr"/>
                      <a:r>
                        <a:rPr lang="fr-FR" sz="1800" dirty="0" smtClean="0">
                          <a:effectLst/>
                        </a:rPr>
                        <a:t>IEC61102 [6]</a:t>
                      </a:r>
                      <a:endParaRPr lang="fr-FR" sz="3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01600" algn="ctr"/>
                      <a:r>
                        <a:rPr lang="fr-FR" sz="1800" b="1" dirty="0" smtClean="0">
                          <a:effectLst/>
                        </a:rPr>
                        <a:t>IEC60601-2-37</a:t>
                      </a:r>
                      <a:r>
                        <a:rPr lang="fr-FR" sz="1800" dirty="0" smtClean="0">
                          <a:effectLst/>
                        </a:rPr>
                        <a:t> </a:t>
                      </a:r>
                      <a:r>
                        <a:rPr lang="fr-FR" sz="1800" dirty="0">
                          <a:effectLst/>
                        </a:rPr>
                        <a:t>+ </a:t>
                      </a:r>
                      <a:r>
                        <a:rPr lang="fr-FR" sz="1800" dirty="0" err="1">
                          <a:effectLst/>
                        </a:rPr>
                        <a:t>others</a:t>
                      </a:r>
                      <a:endParaRPr lang="fr-FR" sz="3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4225828"/>
                  </a:ext>
                </a:extLst>
              </a:tr>
              <a:tr h="305565"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Minimum step size in µm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1.25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</a:rPr>
                        <a:t>Between 0.198 and 5.5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0875258"/>
                  </a:ext>
                </a:extLst>
              </a:tr>
              <a:tr h="611131"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Dimension of the travel:</a:t>
                      </a:r>
                      <a:endParaRPr lang="fr-FR" sz="3200">
                        <a:effectLst/>
                      </a:endParaRPr>
                    </a:p>
                    <a:p>
                      <a:pPr algn="r"/>
                      <a:r>
                        <a:rPr lang="en-US" sz="1800">
                          <a:effectLst/>
                        </a:rPr>
                        <a:t>X x Y x Z in cm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</a:rPr>
                        <a:t>9.5 x 19.5 x 9.5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34 x 28 x 32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7623704"/>
                  </a:ext>
                </a:extLst>
              </a:tr>
              <a:tr h="305565"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Programming language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Labview and Matlab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 smtClean="0">
                          <a:effectLst/>
                          <a:latin typeface="+mn-lt"/>
                          <a:cs typeface="+mn-cs"/>
                        </a:rPr>
                        <a:t>Customization</a:t>
                      </a:r>
                      <a:r>
                        <a:rPr lang="fr-FR" sz="1800" baseline="0" dirty="0" smtClean="0">
                          <a:effectLst/>
                          <a:latin typeface="+mn-lt"/>
                          <a:cs typeface="+mn-cs"/>
                        </a:rPr>
                        <a:t> </a:t>
                      </a:r>
                      <a:r>
                        <a:rPr lang="fr-FR" sz="1800" baseline="0" dirty="0" err="1" smtClean="0">
                          <a:effectLst/>
                          <a:latin typeface="+mn-lt"/>
                          <a:cs typeface="+mn-cs"/>
                        </a:rPr>
                        <a:t>possibilities</a:t>
                      </a:r>
                      <a:endParaRPr lang="fr-FR" sz="3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9721738"/>
                  </a:ext>
                </a:extLst>
              </a:tr>
              <a:tr h="611131"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Options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>
                          <a:effectLst/>
                        </a:rPr>
                        <a:t>Possible</a:t>
                      </a:r>
                      <a:r>
                        <a:rPr lang="fr-FR" sz="1800" baseline="0" dirty="0" smtClean="0">
                          <a:effectLst/>
                        </a:rPr>
                        <a:t> to </a:t>
                      </a:r>
                      <a:r>
                        <a:rPr lang="fr-FR" sz="1800" baseline="0" dirty="0" err="1" smtClean="0">
                          <a:effectLst/>
                        </a:rPr>
                        <a:t>add</a:t>
                      </a:r>
                      <a:endParaRPr lang="fr-FR" sz="3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01600" algn="ctr"/>
                      <a:r>
                        <a:rPr lang="en-GB" sz="1800" dirty="0">
                          <a:effectLst/>
                        </a:rPr>
                        <a:t>Temperature Probe, rotational axes, water </a:t>
                      </a:r>
                      <a:r>
                        <a:rPr lang="en-GB" sz="1800" dirty="0" err="1">
                          <a:effectLst/>
                        </a:rPr>
                        <a:t>conditionning</a:t>
                      </a:r>
                      <a:r>
                        <a:rPr lang="en-GB" sz="1800" dirty="0">
                          <a:effectLst/>
                        </a:rPr>
                        <a:t> system</a:t>
                      </a:r>
                      <a:endParaRPr lang="fr-FR" sz="3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21317975"/>
                  </a:ext>
                </a:extLst>
              </a:tr>
            </a:tbl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60158" y="6051155"/>
            <a:ext cx="12071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[5] ‘IEC </a:t>
            </a:r>
            <a:r>
              <a:rPr lang="en-US" sz="1000" i="1" dirty="0"/>
              <a:t>60601-2-37:2004 Medical electrical equipment – Part 2-37: Particular requirements for the safety of ultrasonic medical diagnostic and monitoring equipment’. International </a:t>
            </a:r>
            <a:r>
              <a:rPr lang="en-US" sz="1000" i="1" dirty="0" err="1"/>
              <a:t>Electrotechnical</a:t>
            </a:r>
            <a:r>
              <a:rPr lang="en-US" sz="1000" i="1" dirty="0"/>
              <a:t> Commission Edition 1:2001, </a:t>
            </a:r>
            <a:endParaRPr lang="en-US" sz="1000" i="1" dirty="0" smtClean="0"/>
          </a:p>
          <a:p>
            <a:r>
              <a:rPr lang="en-US" sz="1000" i="1" dirty="0" smtClean="0"/>
              <a:t>[6] </a:t>
            </a:r>
            <a:r>
              <a:rPr lang="en-US" sz="1000" i="1" dirty="0"/>
              <a:t>I. E. Commission, ‘Measurement and characterization of ultrasonic fields using hydrophones in the frequency range 0.5 MHz to 15 MHz’. IEC, 1991</a:t>
            </a:r>
            <a:endParaRPr lang="fr-FR" sz="1000" i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9</a:t>
            </a:fld>
            <a:endParaRPr lang="fr-FR"/>
          </a:p>
        </p:txBody>
      </p:sp>
      <p:sp>
        <p:nvSpPr>
          <p:cNvPr id="4" name="Ellipse 3"/>
          <p:cNvSpPr/>
          <p:nvPr/>
        </p:nvSpPr>
        <p:spPr>
          <a:xfrm>
            <a:off x="4954137" y="2210937"/>
            <a:ext cx="6823881" cy="4503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4758519" y="2456597"/>
            <a:ext cx="6823881" cy="8973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4929969" y="3857439"/>
            <a:ext cx="6823881" cy="4503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01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60"/>
    </mc:Choice>
    <mc:Fallback xmlns="">
      <p:transition spd="slow" advTm="79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2.9|0.6|10.5|8.7|20.5|7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|14.2|5.4|16|23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5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8|44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8|44.8"/>
</p:tagLst>
</file>

<file path=ppt/theme/theme1.xml><?xml version="1.0" encoding="utf-8"?>
<a:theme xmlns:a="http://schemas.openxmlformats.org/drawingml/2006/main" name="CREATIS 2017V2 template 4_3_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CREATIS 2017V2 template 4_3_0</Template>
  <TotalTime>9186</TotalTime>
  <Words>2548</Words>
  <Application>Microsoft Office PowerPoint</Application>
  <PresentationFormat>Grand écran</PresentationFormat>
  <Paragraphs>470</Paragraphs>
  <Slides>31</Slides>
  <Notes>16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31</vt:i4>
      </vt:variant>
    </vt:vector>
  </HeadingPairs>
  <TitlesOfParts>
    <vt:vector size="41" baseType="lpstr">
      <vt:lpstr>Abadi MT Condensed Light</vt:lpstr>
      <vt:lpstr>Arial</vt:lpstr>
      <vt:lpstr>Calibri</vt:lpstr>
      <vt:lpstr>Calibri Light</vt:lpstr>
      <vt:lpstr>MS Mincho</vt:lpstr>
      <vt:lpstr>Times New Roman</vt:lpstr>
      <vt:lpstr>CREATIS 2017V2 template 4_3_0</vt:lpstr>
      <vt:lpstr>2_Conception personnalisée</vt:lpstr>
      <vt:lpstr>1_Conception personnalisée</vt:lpstr>
      <vt:lpstr>Conception personnalisée</vt:lpstr>
      <vt:lpstr>Présentation PowerPoint</vt:lpstr>
      <vt:lpstr>INTRODUCTION - BACKGROUND </vt:lpstr>
      <vt:lpstr>INTRODUCTION – COMMERCIAL SOLUTIONS</vt:lpstr>
      <vt:lpstr>INTRODUCTION – COMMERCIAL SOLUTIONS</vt:lpstr>
      <vt:lpstr>INTRODUCTION – PROBLEM</vt:lpstr>
      <vt:lpstr>INTRODUCTION – PROPOSED SOLUTION</vt:lpstr>
      <vt:lpstr>Présentation PowerPoint</vt:lpstr>
      <vt:lpstr>MATERIALS AND METHOD – PICTURE OF OUR SETUP</vt:lpstr>
      <vt:lpstr>MATERIALS AND METHOD - COMPARISON OF OUR EXPERIMENTAL SETUP WITH COMMERCIAL SOLUTIONS  </vt:lpstr>
      <vt:lpstr>MATERIALS AND METHOD – PROCEDURE ACCORDING TO STANDARDS</vt:lpstr>
      <vt:lpstr>MATERIALS AND METHOD – DATA ACQUISITION</vt:lpstr>
      <vt:lpstr>RESULTS – SAFETY INDEX</vt:lpstr>
      <vt:lpstr>RESULTS – 3D IMAGING</vt:lpstr>
      <vt:lpstr>DISCUSSION AND CONCLUSION</vt:lpstr>
      <vt:lpstr>Présentation PowerPoint</vt:lpstr>
      <vt:lpstr>More results - MI</vt:lpstr>
      <vt:lpstr>More results - ISPTA</vt:lpstr>
      <vt:lpstr>MATERIALS AND METHOD – OTHERS DEVICES</vt:lpstr>
      <vt:lpstr>MATERIALS AND METHOD – OTHERS DEVICES</vt:lpstr>
      <vt:lpstr>MATERIALS AND METHOD - ALIGNMENT</vt:lpstr>
      <vt:lpstr>ALIGNMENT</vt:lpstr>
      <vt:lpstr>RESULTS – UNCERTAINTIES</vt:lpstr>
      <vt:lpstr>Mechanical Index (MI)</vt:lpstr>
      <vt:lpstr>ISPTA</vt:lpstr>
      <vt:lpstr>TIS for non scanning application</vt:lpstr>
      <vt:lpstr>Results in focalization</vt:lpstr>
      <vt:lpstr>RESULTS – SAFETY INDEX</vt:lpstr>
      <vt:lpstr>More results - MI</vt:lpstr>
      <vt:lpstr>More results - ISPTA</vt:lpstr>
      <vt:lpstr>Solutions to explored to decrease the number of acquisitions </vt:lpstr>
      <vt:lpstr>Pourquoi le max d’ISPTA ne correspond pas au max de pression?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Magalie</dc:creator>
  <cp:lastModifiedBy>Adeline Bernard</cp:lastModifiedBy>
  <cp:revision>411</cp:revision>
  <dcterms:created xsi:type="dcterms:W3CDTF">2016-04-11T08:38:53Z</dcterms:created>
  <dcterms:modified xsi:type="dcterms:W3CDTF">2022-01-19T16:01:33Z</dcterms:modified>
</cp:coreProperties>
</file>